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1"/>
  </p:notesMasterIdLst>
  <p:sldIdLst>
    <p:sldId id="270" r:id="rId4"/>
    <p:sldId id="370" r:id="rId5"/>
    <p:sldId id="339" r:id="rId6"/>
    <p:sldId id="368" r:id="rId7"/>
    <p:sldId id="366" r:id="rId8"/>
    <p:sldId id="348" r:id="rId9"/>
    <p:sldId id="347" r:id="rId10"/>
    <p:sldId id="350" r:id="rId11"/>
    <p:sldId id="349" r:id="rId12"/>
    <p:sldId id="356" r:id="rId13"/>
    <p:sldId id="355" r:id="rId14"/>
    <p:sldId id="351" r:id="rId15"/>
    <p:sldId id="389" r:id="rId16"/>
    <p:sldId id="376" r:id="rId17"/>
    <p:sldId id="371" r:id="rId18"/>
    <p:sldId id="378" r:id="rId19"/>
    <p:sldId id="390" r:id="rId20"/>
    <p:sldId id="354" r:id="rId21"/>
    <p:sldId id="352" r:id="rId22"/>
    <p:sldId id="380" r:id="rId23"/>
    <p:sldId id="386" r:id="rId24"/>
    <p:sldId id="388" r:id="rId25"/>
    <p:sldId id="384" r:id="rId26"/>
    <p:sldId id="387" r:id="rId27"/>
    <p:sldId id="346" r:id="rId28"/>
    <p:sldId id="385" r:id="rId29"/>
    <p:sldId id="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D2906"/>
    <a:srgbClr val="A6A6FF"/>
    <a:srgbClr val="88FE8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85000" autoAdjust="0"/>
  </p:normalViewPr>
  <p:slideViewPr>
    <p:cSldViewPr snapToGrid="0" showGuides="1">
      <p:cViewPr varScale="1">
        <p:scale>
          <a:sx n="104" d="100"/>
          <a:sy n="104" d="100"/>
        </p:scale>
        <p:origin x="952" y="192"/>
      </p:cViewPr>
      <p:guideLst>
        <p:guide orient="horz" pos="2184"/>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8990D-C433-42E3-85BD-149B8D1A2BDD}"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19D5-CD40-4DFA-A53F-CFE824AB5F4B}" type="slidenum">
              <a:rPr lang="en-US" smtClean="0"/>
              <a:t>‹#›</a:t>
            </a:fld>
            <a:endParaRPr lang="en-US"/>
          </a:p>
        </p:txBody>
      </p:sp>
    </p:spTree>
    <p:extLst>
      <p:ext uri="{BB962C8B-B14F-4D97-AF65-F5344CB8AC3E}">
        <p14:creationId xmlns:p14="http://schemas.microsoft.com/office/powerpoint/2010/main" val="146627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Research question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a:t>
            </a:fld>
            <a:endParaRPr lang="en-US"/>
          </a:p>
        </p:txBody>
      </p:sp>
    </p:spTree>
    <p:extLst>
      <p:ext uri="{BB962C8B-B14F-4D97-AF65-F5344CB8AC3E}">
        <p14:creationId xmlns:p14="http://schemas.microsoft.com/office/powerpoint/2010/main" val="204904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core analysis (your cool diamond-</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shaped correlation analysis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 not as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CHD only</a:t>
            </a:r>
          </a:p>
        </p:txBody>
      </p:sp>
      <p:sp>
        <p:nvSpPr>
          <p:cNvPr id="4" name="Slide Number Placeholder 3"/>
          <p:cNvSpPr>
            <a:spLocks noGrp="1"/>
          </p:cNvSpPr>
          <p:nvPr>
            <p:ph type="sldNum" sz="quarter" idx="5"/>
          </p:nvPr>
        </p:nvSpPr>
        <p:spPr/>
        <p:txBody>
          <a:bodyPr/>
          <a:lstStyle/>
          <a:p>
            <a:fld id="{B5D319D5-CD40-4DFA-A53F-CFE824AB5F4B}" type="slidenum">
              <a:rPr lang="en-US" smtClean="0"/>
              <a:t>15</a:t>
            </a:fld>
            <a:endParaRPr lang="en-US"/>
          </a:p>
        </p:txBody>
      </p:sp>
    </p:spTree>
    <p:extLst>
      <p:ext uri="{BB962C8B-B14F-4D97-AF65-F5344CB8AC3E}">
        <p14:creationId xmlns:p14="http://schemas.microsoft.com/office/powerpoint/2010/main" val="35541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4 faceted mountain plots rural separate form urban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16</a:t>
            </a:fld>
            <a:endParaRPr lang="en-US"/>
          </a:p>
        </p:txBody>
      </p:sp>
    </p:spTree>
    <p:extLst>
      <p:ext uri="{BB962C8B-B14F-4D97-AF65-F5344CB8AC3E}">
        <p14:creationId xmlns:p14="http://schemas.microsoft.com/office/powerpoint/2010/main" val="119034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Analysis top predictors 4 blue green scatter plots</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17</a:t>
            </a:fld>
            <a:endParaRPr lang="en-US"/>
          </a:p>
        </p:txBody>
      </p:sp>
    </p:spTree>
    <p:extLst>
      <p:ext uri="{BB962C8B-B14F-4D97-AF65-F5344CB8AC3E}">
        <p14:creationId xmlns:p14="http://schemas.microsoft.com/office/powerpoint/2010/main" val="10304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ran some models, some simple ones, some fancy ones, stuck to LM easier to explain and seems close to same accuracy (explained about 95% of 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we found: top 5 variables for CHD (stroke Age65 smoker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highchol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high-up)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20</a:t>
            </a:fld>
            <a:endParaRPr lang="en-US"/>
          </a:p>
        </p:txBody>
      </p:sp>
    </p:spTree>
    <p:extLst>
      <p:ext uri="{BB962C8B-B14F-4D97-AF65-F5344CB8AC3E}">
        <p14:creationId xmlns:p14="http://schemas.microsoft.com/office/powerpoint/2010/main" val="308469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 more models looked at stroke high cool HBP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21</a:t>
            </a:fld>
            <a:endParaRPr lang="en-US"/>
          </a:p>
        </p:txBody>
      </p:sp>
    </p:spTree>
    <p:extLst>
      <p:ext uri="{BB962C8B-B14F-4D97-AF65-F5344CB8AC3E}">
        <p14:creationId xmlns:p14="http://schemas.microsoft.com/office/powerpoint/2010/main" val="190132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22</a:t>
            </a:fld>
            <a:endParaRPr lang="en-US"/>
          </a:p>
        </p:txBody>
      </p:sp>
    </p:spTree>
    <p:extLst>
      <p:ext uri="{BB962C8B-B14F-4D97-AF65-F5344CB8AC3E}">
        <p14:creationId xmlns:p14="http://schemas.microsoft.com/office/powerpoint/2010/main" val="37895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a:t>
            </a:r>
          </a:p>
          <a:p>
            <a:endParaRPr lang="en-US" dirty="0"/>
          </a:p>
          <a:p>
            <a:r>
              <a:rPr lang="en-US" dirty="0"/>
              <a:t>Further research could be smoking cessation programs and look into the effectiveness of those.</a:t>
            </a:r>
          </a:p>
        </p:txBody>
      </p:sp>
      <p:sp>
        <p:nvSpPr>
          <p:cNvPr id="4" name="Slide Number Placeholder 3"/>
          <p:cNvSpPr>
            <a:spLocks noGrp="1"/>
          </p:cNvSpPr>
          <p:nvPr>
            <p:ph type="sldNum" sz="quarter" idx="5"/>
          </p:nvPr>
        </p:nvSpPr>
        <p:spPr/>
        <p:txBody>
          <a:bodyPr/>
          <a:lstStyle/>
          <a:p>
            <a:fld id="{B5D319D5-CD40-4DFA-A53F-CFE824AB5F4B}" type="slidenum">
              <a:rPr lang="en-US" smtClean="0"/>
              <a:t>23</a:t>
            </a:fld>
            <a:endParaRPr lang="en-US"/>
          </a:p>
        </p:txBody>
      </p:sp>
    </p:spTree>
    <p:extLst>
      <p:ext uri="{BB962C8B-B14F-4D97-AF65-F5344CB8AC3E}">
        <p14:creationId xmlns:p14="http://schemas.microsoft.com/office/powerpoint/2010/main" val="278466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Difference between Urban and rural, we’ve shown the most important variables that impact CHD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xyz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our recommendations, so again if you’re considering moving to a rural area we’d suggest second thinking that</a:t>
            </a:r>
          </a:p>
        </p:txBody>
      </p:sp>
      <p:sp>
        <p:nvSpPr>
          <p:cNvPr id="4" name="Slide Number Placeholder 3"/>
          <p:cNvSpPr>
            <a:spLocks noGrp="1"/>
          </p:cNvSpPr>
          <p:nvPr>
            <p:ph type="sldNum" sz="quarter" idx="5"/>
          </p:nvPr>
        </p:nvSpPr>
        <p:spPr/>
        <p:txBody>
          <a:bodyPr/>
          <a:lstStyle/>
          <a:p>
            <a:fld id="{B5D319D5-CD40-4DFA-A53F-CFE824AB5F4B}" type="slidenum">
              <a:rPr lang="en-US" smtClean="0"/>
              <a:t>24</a:t>
            </a:fld>
            <a:endParaRPr lang="en-US"/>
          </a:p>
        </p:txBody>
      </p:sp>
    </p:spTree>
    <p:extLst>
      <p:ext uri="{BB962C8B-B14F-4D97-AF65-F5344CB8AC3E}">
        <p14:creationId xmlns:p14="http://schemas.microsoft.com/office/powerpoint/2010/main" val="27439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p>
          <a:p>
            <a:endParaRPr lang="en-US" sz="1800" dirty="0">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3</a:t>
            </a:fld>
            <a:endParaRPr lang="en-US"/>
          </a:p>
        </p:txBody>
      </p:sp>
    </p:spTree>
    <p:extLst>
      <p:ext uri="{BB962C8B-B14F-4D97-AF65-F5344CB8AC3E}">
        <p14:creationId xmlns:p14="http://schemas.microsoft.com/office/powerpoint/2010/main" val="88590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Boom - main result. MAP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4</a:t>
            </a:fld>
            <a:endParaRPr lang="en-US"/>
          </a:p>
        </p:txBody>
      </p:sp>
    </p:spTree>
    <p:extLst>
      <p:ext uri="{BB962C8B-B14F-4D97-AF65-F5344CB8AC3E}">
        <p14:creationId xmlns:p14="http://schemas.microsoft.com/office/powerpoint/2010/main" val="6968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thinking of moving to rural, don’t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Times New Roman" panose="02020603050405020304" pitchFamily="18" charset="0"/>
              </a:rPr>
              <a:t>Considering these facts and what we found in our research you might want to reconsider if you already or are planning to move to a rural area.</a:t>
            </a:r>
            <a:endParaRPr lang="en-US" dirty="0"/>
          </a:p>
          <a:p>
            <a:endParaRPr lang="en-US" dirty="0"/>
          </a:p>
          <a:p>
            <a:r>
              <a:rPr lang="en-US" dirty="0"/>
              <a:t>Saw some reasons, Dive into why</a:t>
            </a:r>
          </a:p>
        </p:txBody>
      </p:sp>
      <p:sp>
        <p:nvSpPr>
          <p:cNvPr id="4" name="Slide Number Placeholder 3"/>
          <p:cNvSpPr>
            <a:spLocks noGrp="1"/>
          </p:cNvSpPr>
          <p:nvPr>
            <p:ph type="sldNum" sz="quarter" idx="5"/>
          </p:nvPr>
        </p:nvSpPr>
        <p:spPr/>
        <p:txBody>
          <a:bodyPr/>
          <a:lstStyle/>
          <a:p>
            <a:fld id="{B5D319D5-CD40-4DFA-A53F-CFE824AB5F4B}" type="slidenum">
              <a:rPr lang="en-US" smtClean="0"/>
              <a:t>5</a:t>
            </a:fld>
            <a:endParaRPr lang="en-US"/>
          </a:p>
        </p:txBody>
      </p:sp>
    </p:spTree>
    <p:extLst>
      <p:ext uri="{BB962C8B-B14F-4D97-AF65-F5344CB8AC3E}">
        <p14:creationId xmlns:p14="http://schemas.microsoft.com/office/powerpoint/2010/main" val="30079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bar graph 7.2% vs 8.7%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National Center for Health Statistics</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6</a:t>
            </a:fld>
            <a:endParaRPr lang="en-US"/>
          </a:p>
        </p:txBody>
      </p:sp>
    </p:spTree>
    <p:extLst>
      <p:ext uri="{BB962C8B-B14F-4D97-AF65-F5344CB8AC3E}">
        <p14:creationId xmlns:p14="http://schemas.microsoft.com/office/powerpoint/2010/main" val="174831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Found our data, CDC etc.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Don’t walk through #4</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9</a:t>
            </a:fld>
            <a:endParaRPr lang="en-US"/>
          </a:p>
        </p:txBody>
      </p:sp>
    </p:spTree>
    <p:extLst>
      <p:ext uri="{BB962C8B-B14F-4D97-AF65-F5344CB8AC3E}">
        <p14:creationId xmlns:p14="http://schemas.microsoft.com/office/powerpoint/2010/main" val="281568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bit about the variables? 3140 counties,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10</a:t>
            </a:fld>
            <a:endParaRPr lang="en-US"/>
          </a:p>
        </p:txBody>
      </p:sp>
    </p:spTree>
    <p:extLst>
      <p:ext uri="{BB962C8B-B14F-4D97-AF65-F5344CB8AC3E}">
        <p14:creationId xmlns:p14="http://schemas.microsoft.com/office/powerpoint/2010/main" val="268128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urban/rural?</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highest/lowest prevalence (change to top counties?)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sz="1800" dirty="0">
              <a:solidFill>
                <a:srgbClr val="FF0000"/>
              </a:solidFill>
              <a:effectLst/>
              <a:latin typeface="Calibri" panose="020F0502020204030204" pitchFamily="34" charset="0"/>
              <a:cs typeface="Times New Roman" panose="02020603050405020304" pitchFamily="18" charset="0"/>
            </a:endParaRPr>
          </a:p>
          <a:p>
            <a:pPr algn="l"/>
            <a:r>
              <a:rPr lang="en-US" sz="1800" dirty="0">
                <a:solidFill>
                  <a:srgbClr val="FF0000"/>
                </a:solidFill>
                <a:effectLst/>
                <a:latin typeface="Calibri" panose="020F0502020204030204" pitchFamily="34" charset="0"/>
                <a:cs typeface="Times New Roman" panose="02020603050405020304" pitchFamily="18" charset="0"/>
              </a:rPr>
              <a:t>There is still a divide</a:t>
            </a:r>
            <a:endParaRPr lang="en-US" sz="1800" dirty="0"/>
          </a:p>
        </p:txBody>
      </p:sp>
      <p:sp>
        <p:nvSpPr>
          <p:cNvPr id="4" name="Slide Number Placeholder 3"/>
          <p:cNvSpPr>
            <a:spLocks noGrp="1"/>
          </p:cNvSpPr>
          <p:nvPr>
            <p:ph type="sldNum" sz="quarter" idx="5"/>
          </p:nvPr>
        </p:nvSpPr>
        <p:spPr/>
        <p:txBody>
          <a:bodyPr/>
          <a:lstStyle/>
          <a:p>
            <a:fld id="{B5D319D5-CD40-4DFA-A53F-CFE824AB5F4B}" type="slidenum">
              <a:rPr lang="en-US" smtClean="0"/>
              <a:t>13</a:t>
            </a:fld>
            <a:endParaRPr lang="en-US"/>
          </a:p>
        </p:txBody>
      </p:sp>
    </p:spTree>
    <p:extLst>
      <p:ext uri="{BB962C8B-B14F-4D97-AF65-F5344CB8AC3E}">
        <p14:creationId xmlns:p14="http://schemas.microsoft.com/office/powerpoint/2010/main" val="26303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?Healthcare facilities and professionals section, pop factors</a:t>
            </a:r>
          </a:p>
        </p:txBody>
      </p:sp>
      <p:sp>
        <p:nvSpPr>
          <p:cNvPr id="4" name="Slide Number Placeholder 3"/>
          <p:cNvSpPr>
            <a:spLocks noGrp="1"/>
          </p:cNvSpPr>
          <p:nvPr>
            <p:ph type="sldNum" sz="quarter" idx="5"/>
          </p:nvPr>
        </p:nvSpPr>
        <p:spPr/>
        <p:txBody>
          <a:bodyPr/>
          <a:lstStyle/>
          <a:p>
            <a:fld id="{B5D319D5-CD40-4DFA-A53F-CFE824AB5F4B}" type="slidenum">
              <a:rPr lang="en-US" smtClean="0"/>
              <a:t>14</a:t>
            </a:fld>
            <a:endParaRPr lang="en-US"/>
          </a:p>
        </p:txBody>
      </p:sp>
    </p:spTree>
    <p:extLst>
      <p:ext uri="{BB962C8B-B14F-4D97-AF65-F5344CB8AC3E}">
        <p14:creationId xmlns:p14="http://schemas.microsoft.com/office/powerpoint/2010/main" val="297823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2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1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2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61/cir.0000000000001123" TargetMode="External"/><Relationship Id="rId2" Type="http://schemas.openxmlformats.org/officeDocument/2006/relationships/hyperlink" Target="https://wonder.cdc.gov/mcd.html" TargetMode="External"/><Relationship Id="rId1" Type="http://schemas.openxmlformats.org/officeDocument/2006/relationships/slideLayout" Target="../slideLayouts/slideLayout22.xml"/><Relationship Id="rId4" Type="http://schemas.openxmlformats.org/officeDocument/2006/relationships/hyperlink" Target="https://wwwn.cdc.gov/NHISDataQueryTool/SHS_adult/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7F6464E-1D03-4A94-BD5C-6B83FB646A9F}"/>
              </a:ext>
            </a:extLst>
          </p:cNvPr>
          <p:cNvSpPr/>
          <p:nvPr/>
        </p:nvSpPr>
        <p:spPr>
          <a:xfrm>
            <a:off x="0" y="2517058"/>
            <a:ext cx="12192000" cy="28710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8" y="2538772"/>
            <a:ext cx="11857705" cy="2308324"/>
          </a:xfrm>
          <a:prstGeom prst="rect">
            <a:avLst/>
          </a:prstGeom>
          <a:noFill/>
        </p:spPr>
        <p:txBody>
          <a:bodyPr wrap="square" rtlCol="0" anchor="ctr">
            <a:spAutoFit/>
          </a:bodyPr>
          <a:lstStyle/>
          <a:p>
            <a:pPr algn="ctr"/>
            <a:r>
              <a:rPr lang="en-US" altLang="ko-KR" sz="4800" dirty="0">
                <a:solidFill>
                  <a:schemeClr val="bg1"/>
                </a:solidFill>
                <a:latin typeface="+mj-lt"/>
                <a:cs typeface="Arial" pitchFamily="34" charset="0"/>
              </a:rPr>
              <a:t>Healthcare Access and its Effects on Coronary Heart Disease Prevalence</a:t>
            </a:r>
          </a:p>
          <a:p>
            <a:pPr algn="ctr"/>
            <a:endParaRPr lang="ko-KR" altLang="en-US" sz="4800"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221B7B10-DA1F-4161-8045-D9EE0E0E6CA1}"/>
              </a:ext>
            </a:extLst>
          </p:cNvPr>
          <p:cNvSpPr txBox="1"/>
          <p:nvPr/>
        </p:nvSpPr>
        <p:spPr>
          <a:xfrm>
            <a:off x="3790336" y="4230171"/>
            <a:ext cx="4611328"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Isaac Johnson &amp; Jesse DeBolt</a:t>
            </a:r>
          </a:p>
        </p:txBody>
      </p:sp>
      <p:sp>
        <p:nvSpPr>
          <p:cNvPr id="2" name="TextBox 1">
            <a:extLst>
              <a:ext uri="{FF2B5EF4-FFF2-40B4-BE49-F238E27FC236}">
                <a16:creationId xmlns:a16="http://schemas.microsoft.com/office/drawing/2014/main" id="{668C6932-B59A-7F4A-D49C-1B2F5FF6751A}"/>
              </a:ext>
            </a:extLst>
          </p:cNvPr>
          <p:cNvSpPr txBox="1"/>
          <p:nvPr/>
        </p:nvSpPr>
        <p:spPr>
          <a:xfrm>
            <a:off x="4763727" y="4868810"/>
            <a:ext cx="266454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August 2023</a:t>
            </a:r>
          </a:p>
        </p:txBody>
      </p:sp>
      <p:sp>
        <p:nvSpPr>
          <p:cNvPr id="3" name="TextBox 2">
            <a:extLst>
              <a:ext uri="{FF2B5EF4-FFF2-40B4-BE49-F238E27FC236}">
                <a16:creationId xmlns:a16="http://schemas.microsoft.com/office/drawing/2014/main" id="{6BC354BC-BCEF-FE09-3579-3C225470F05B}"/>
              </a:ext>
            </a:extLst>
          </p:cNvPr>
          <p:cNvSpPr txBox="1"/>
          <p:nvPr/>
        </p:nvSpPr>
        <p:spPr>
          <a:xfrm>
            <a:off x="303547" y="186395"/>
            <a:ext cx="11584905" cy="1692771"/>
          </a:xfrm>
          <a:prstGeom prst="rect">
            <a:avLst/>
          </a:prstGeom>
          <a:noFill/>
        </p:spPr>
        <p:txBody>
          <a:bodyPr wrap="square" rtlCol="0" anchor="ctr">
            <a:spAutoFit/>
          </a:bodyPr>
          <a:lstStyle/>
          <a:p>
            <a:pPr algn="ctr"/>
            <a:r>
              <a:rPr lang="en-US" altLang="ko-KR" sz="2000" dirty="0">
                <a:solidFill>
                  <a:schemeClr val="bg1"/>
                </a:solidFill>
                <a:latin typeface="+mj-lt"/>
                <a:cs typeface="Arial" pitchFamily="34" charset="0"/>
              </a:rPr>
              <a:t>Willamette University School of Computing and Information Sciences</a:t>
            </a:r>
            <a:endParaRPr lang="en-US" altLang="ko-KR" sz="2800" dirty="0">
              <a:solidFill>
                <a:schemeClr val="bg1"/>
              </a:solidFill>
              <a:latin typeface="+mj-lt"/>
              <a:cs typeface="Arial" pitchFamily="34" charset="0"/>
            </a:endParaRPr>
          </a:p>
          <a:p>
            <a:pPr algn="ctr"/>
            <a:r>
              <a:rPr lang="en-US" altLang="ko-KR" sz="2800" dirty="0">
                <a:solidFill>
                  <a:schemeClr val="bg1"/>
                </a:solidFill>
                <a:latin typeface="+mj-lt"/>
                <a:cs typeface="Arial" pitchFamily="34" charset="0"/>
              </a:rPr>
              <a:t>Masters in Data Science</a:t>
            </a:r>
          </a:p>
          <a:p>
            <a:pPr algn="ctr"/>
            <a:r>
              <a:rPr lang="en-US" altLang="ko-KR" sz="2800" dirty="0">
                <a:solidFill>
                  <a:schemeClr val="bg1"/>
                </a:solidFill>
                <a:latin typeface="+mj-lt"/>
                <a:cs typeface="Arial" pitchFamily="34" charset="0"/>
              </a:rPr>
              <a:t>Capstone Project</a:t>
            </a:r>
          </a:p>
          <a:p>
            <a:pPr algn="ctr"/>
            <a:endParaRPr lang="ko-KR" altLang="en-US" sz="2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4BC69-8118-9643-7D05-ECDA5CE497E6}"/>
              </a:ext>
            </a:extLst>
          </p:cNvPr>
          <p:cNvGrpSpPr/>
          <p:nvPr/>
        </p:nvGrpSpPr>
        <p:grpSpPr>
          <a:xfrm>
            <a:off x="7011330" y="671852"/>
            <a:ext cx="4256798" cy="4234826"/>
            <a:chOff x="902095" y="1878162"/>
            <a:chExt cx="4256798" cy="4234826"/>
          </a:xfrm>
        </p:grpSpPr>
        <p:grpSp>
          <p:nvGrpSpPr>
            <p:cNvPr id="43" name="Graphic 390">
              <a:extLst>
                <a:ext uri="{FF2B5EF4-FFF2-40B4-BE49-F238E27FC236}">
                  <a16:creationId xmlns:a16="http://schemas.microsoft.com/office/drawing/2014/main" id="{F3EF464D-4671-8570-ACAD-4A1BB1E5820B}"/>
                </a:ext>
              </a:extLst>
            </p:cNvPr>
            <p:cNvGrpSpPr/>
            <p:nvPr/>
          </p:nvGrpSpPr>
          <p:grpSpPr>
            <a:xfrm>
              <a:off x="967092" y="1878162"/>
              <a:ext cx="3761567" cy="4234826"/>
              <a:chOff x="3049753" y="1024"/>
              <a:chExt cx="6093352" cy="6859981"/>
            </a:xfrm>
          </p:grpSpPr>
          <p:grpSp>
            <p:nvGrpSpPr>
              <p:cNvPr id="55" name="Graphic 390">
                <a:extLst>
                  <a:ext uri="{FF2B5EF4-FFF2-40B4-BE49-F238E27FC236}">
                    <a16:creationId xmlns:a16="http://schemas.microsoft.com/office/drawing/2014/main" id="{5DBA63C8-F79A-9519-7818-04E3D6C4B6E5}"/>
                  </a:ext>
                </a:extLst>
              </p:cNvPr>
              <p:cNvGrpSpPr/>
              <p:nvPr/>
            </p:nvGrpSpPr>
            <p:grpSpPr>
              <a:xfrm>
                <a:off x="3049753" y="10897"/>
                <a:ext cx="6084601" cy="6850108"/>
                <a:chOff x="3049753" y="10897"/>
                <a:chExt cx="6084601" cy="6850108"/>
              </a:xfrm>
              <a:solidFill>
                <a:srgbClr val="A9A9A9"/>
              </a:solidFill>
            </p:grpSpPr>
            <p:sp>
              <p:nvSpPr>
                <p:cNvPr id="4104" name="Freeform: Shape 4103">
                  <a:extLst>
                    <a:ext uri="{FF2B5EF4-FFF2-40B4-BE49-F238E27FC236}">
                      <a16:creationId xmlns:a16="http://schemas.microsoft.com/office/drawing/2014/main" id="{871545C8-C28F-B6E4-5E56-5BAAD0461F66}"/>
                    </a:ext>
                  </a:extLst>
                </p:cNvPr>
                <p:cNvSpPr/>
                <p:nvPr/>
              </p:nvSpPr>
              <p:spPr>
                <a:xfrm>
                  <a:off x="3049753" y="3872521"/>
                  <a:ext cx="7892" cy="7892"/>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789"/>
                        <a:pt x="0" y="789"/>
                        <a:pt x="0" y="0"/>
                      </a:cubicBezTo>
                      <a:cubicBezTo>
                        <a:pt x="0" y="0"/>
                        <a:pt x="0" y="0"/>
                        <a:pt x="0" y="0"/>
                      </a:cubicBezTo>
                      <a:close/>
                    </a:path>
                  </a:pathLst>
                </a:custGeom>
                <a:solidFill>
                  <a:srgbClr val="A9A9A9"/>
                </a:solidFill>
                <a:ln w="7884" cap="flat">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0EF76485-FA5F-E7BB-BD36-8AECC7AC52EE}"/>
                    </a:ext>
                  </a:extLst>
                </p:cNvPr>
                <p:cNvSpPr/>
                <p:nvPr/>
              </p:nvSpPr>
              <p:spPr>
                <a:xfrm>
                  <a:off x="3063169" y="3747830"/>
                  <a:ext cx="7892" cy="7892"/>
                </a:xfrm>
                <a:custGeom>
                  <a:avLst/>
                  <a:gdLst>
                    <a:gd name="connsiteX0" fmla="*/ 0 w 0"/>
                    <a:gd name="connsiteY0" fmla="*/ 0 h 0"/>
                    <a:gd name="connsiteX1" fmla="*/ 789 w 0"/>
                    <a:gd name="connsiteY1" fmla="*/ 3157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789"/>
                        <a:pt x="789" y="2368"/>
                        <a:pt x="789" y="3157"/>
                      </a:cubicBezTo>
                      <a:cubicBezTo>
                        <a:pt x="789" y="2368"/>
                        <a:pt x="789" y="1578"/>
                        <a:pt x="0" y="0"/>
                      </a:cubicBezTo>
                      <a:close/>
                    </a:path>
                  </a:pathLst>
                </a:custGeom>
                <a:solidFill>
                  <a:srgbClr val="A9A9A9"/>
                </a:solidFill>
                <a:ln w="7884" cap="flat">
                  <a:no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A3F6BA4-31D4-3528-2675-F53CDF73E9F4}"/>
                    </a:ext>
                  </a:extLst>
                </p:cNvPr>
                <p:cNvSpPr/>
                <p:nvPr/>
              </p:nvSpPr>
              <p:spPr>
                <a:xfrm>
                  <a:off x="3053348" y="10897"/>
                  <a:ext cx="6084601" cy="6850108"/>
                </a:xfrm>
                <a:custGeom>
                  <a:avLst/>
                  <a:gdLst>
                    <a:gd name="connsiteX0" fmla="*/ 5410990 w 6084601"/>
                    <a:gd name="connsiteY0" fmla="*/ 3520697 h 6850108"/>
                    <a:gd name="connsiteX1" fmla="*/ 4935902 w 6084601"/>
                    <a:gd name="connsiteY1" fmla="*/ 2920129 h 6850108"/>
                    <a:gd name="connsiteX2" fmla="*/ 4890129 w 6084601"/>
                    <a:gd name="connsiteY2" fmla="*/ 2857783 h 6850108"/>
                    <a:gd name="connsiteX3" fmla="*/ 4781222 w 6084601"/>
                    <a:gd name="connsiteY3" fmla="*/ 2602877 h 6850108"/>
                    <a:gd name="connsiteX4" fmla="*/ 5027447 w 6084601"/>
                    <a:gd name="connsiteY4" fmla="*/ 2433992 h 6850108"/>
                    <a:gd name="connsiteX5" fmla="*/ 4995880 w 6084601"/>
                    <a:gd name="connsiteY5" fmla="*/ 2418208 h 6850108"/>
                    <a:gd name="connsiteX6" fmla="*/ 4685731 w 6084601"/>
                    <a:gd name="connsiteY6" fmla="*/ 2251691 h 6850108"/>
                    <a:gd name="connsiteX7" fmla="*/ 4566564 w 6084601"/>
                    <a:gd name="connsiteY7" fmla="*/ 2270631 h 6850108"/>
                    <a:gd name="connsiteX8" fmla="*/ 4164870 w 6084601"/>
                    <a:gd name="connsiteY8" fmla="*/ 1782127 h 6850108"/>
                    <a:gd name="connsiteX9" fmla="*/ 4062277 w 6084601"/>
                    <a:gd name="connsiteY9" fmla="*/ 1816062 h 6850108"/>
                    <a:gd name="connsiteX10" fmla="*/ 3758441 w 6084601"/>
                    <a:gd name="connsiteY10" fmla="*/ 1762397 h 6850108"/>
                    <a:gd name="connsiteX11" fmla="*/ 4075693 w 6084601"/>
                    <a:gd name="connsiteY11" fmla="*/ 1598247 h 6850108"/>
                    <a:gd name="connsiteX12" fmla="*/ 3746603 w 6084601"/>
                    <a:gd name="connsiteY12" fmla="*/ 1231277 h 6850108"/>
                    <a:gd name="connsiteX13" fmla="*/ 3321233 w 6084601"/>
                    <a:gd name="connsiteY13" fmla="*/ 1405687 h 6850108"/>
                    <a:gd name="connsiteX14" fmla="*/ 3289666 w 6084601"/>
                    <a:gd name="connsiteY14" fmla="*/ 1411211 h 6850108"/>
                    <a:gd name="connsiteX15" fmla="*/ 3184705 w 6084601"/>
                    <a:gd name="connsiteY15" fmla="*/ 1123948 h 6850108"/>
                    <a:gd name="connsiteX16" fmla="*/ 2734871 w 6084601"/>
                    <a:gd name="connsiteY16" fmla="*/ 638601 h 6850108"/>
                    <a:gd name="connsiteX17" fmla="*/ 1674209 w 6084601"/>
                    <a:gd name="connsiteY17" fmla="*/ 185610 h 6850108"/>
                    <a:gd name="connsiteX18" fmla="*/ 1588188 w 6084601"/>
                    <a:gd name="connsiteY18" fmla="*/ 205339 h 6850108"/>
                    <a:gd name="connsiteX19" fmla="*/ 1637117 w 6084601"/>
                    <a:gd name="connsiteY19" fmla="*/ 116161 h 6850108"/>
                    <a:gd name="connsiteX20" fmla="*/ 1735765 w 6084601"/>
                    <a:gd name="connsiteY20" fmla="*/ 49870 h 6850108"/>
                    <a:gd name="connsiteX21" fmla="*/ 1537680 w 6084601"/>
                    <a:gd name="connsiteY21" fmla="*/ 5676 h 6850108"/>
                    <a:gd name="connsiteX22" fmla="*/ 1156504 w 6084601"/>
                    <a:gd name="connsiteY22" fmla="*/ 191923 h 6850108"/>
                    <a:gd name="connsiteX23" fmla="*/ 727189 w 6084601"/>
                    <a:gd name="connsiteY23" fmla="*/ 917182 h 6850108"/>
                    <a:gd name="connsiteX24" fmla="*/ 352327 w 6084601"/>
                    <a:gd name="connsiteY24" fmla="*/ 1217072 h 6850108"/>
                    <a:gd name="connsiteX25" fmla="*/ 66643 w 6084601"/>
                    <a:gd name="connsiteY25" fmla="*/ 1348865 h 6850108"/>
                    <a:gd name="connsiteX26" fmla="*/ 54016 w 6084601"/>
                    <a:gd name="connsiteY26" fmla="*/ 1366227 h 6850108"/>
                    <a:gd name="connsiteX27" fmla="*/ 186598 w 6084601"/>
                    <a:gd name="connsiteY27" fmla="*/ 2430835 h 6850108"/>
                    <a:gd name="connsiteX28" fmla="*/ 70589 w 6084601"/>
                    <a:gd name="connsiteY28" fmla="*/ 3485973 h 6850108"/>
                    <a:gd name="connsiteX29" fmla="*/ 6665 w 6084601"/>
                    <a:gd name="connsiteY29" fmla="*/ 4395112 h 6850108"/>
                    <a:gd name="connsiteX30" fmla="*/ 185020 w 6084601"/>
                    <a:gd name="connsiteY30" fmla="*/ 5174035 h 6850108"/>
                    <a:gd name="connsiteX31" fmla="*/ 824258 w 6084601"/>
                    <a:gd name="connsiteY31" fmla="*/ 5776182 h 6850108"/>
                    <a:gd name="connsiteX32" fmla="*/ 1245682 w 6084601"/>
                    <a:gd name="connsiteY32" fmla="*/ 6090277 h 6850108"/>
                    <a:gd name="connsiteX33" fmla="*/ 2005665 w 6084601"/>
                    <a:gd name="connsiteY33" fmla="*/ 6465928 h 6850108"/>
                    <a:gd name="connsiteX34" fmla="*/ 2917172 w 6084601"/>
                    <a:gd name="connsiteY34" fmla="*/ 6723991 h 6850108"/>
                    <a:gd name="connsiteX35" fmla="*/ 3417514 w 6084601"/>
                    <a:gd name="connsiteY35" fmla="*/ 6790282 h 6850108"/>
                    <a:gd name="connsiteX36" fmla="*/ 4105682 w 6084601"/>
                    <a:gd name="connsiteY36" fmla="*/ 6851049 h 6850108"/>
                    <a:gd name="connsiteX37" fmla="*/ 5052701 w 6084601"/>
                    <a:gd name="connsiteY37" fmla="*/ 6704261 h 6850108"/>
                    <a:gd name="connsiteX38" fmla="*/ 5684048 w 6084601"/>
                    <a:gd name="connsiteY38" fmla="*/ 6388588 h 6850108"/>
                    <a:gd name="connsiteX39" fmla="*/ 6084953 w 6084601"/>
                    <a:gd name="connsiteY39" fmla="*/ 5538638 h 6850108"/>
                    <a:gd name="connsiteX40" fmla="*/ 5410990 w 6084601"/>
                    <a:gd name="connsiteY40" fmla="*/ 3520697 h 6850108"/>
                    <a:gd name="connsiteX41" fmla="*/ 4003877 w 6084601"/>
                    <a:gd name="connsiteY41" fmla="*/ 1633760 h 6850108"/>
                    <a:gd name="connsiteX42" fmla="*/ 3999142 w 6084601"/>
                    <a:gd name="connsiteY42" fmla="*/ 1632182 h 6850108"/>
                    <a:gd name="connsiteX43" fmla="*/ 4003877 w 6084601"/>
                    <a:gd name="connsiteY43" fmla="*/ 1633760 h 6850108"/>
                    <a:gd name="connsiteX44" fmla="*/ 168447 w 6084601"/>
                    <a:gd name="connsiteY44" fmla="*/ 3043241 h 6850108"/>
                    <a:gd name="connsiteX45" fmla="*/ 168447 w 6084601"/>
                    <a:gd name="connsiteY45" fmla="*/ 3040874 h 6850108"/>
                    <a:gd name="connsiteX46" fmla="*/ 168447 w 6084601"/>
                    <a:gd name="connsiteY46" fmla="*/ 3040874 h 6850108"/>
                    <a:gd name="connsiteX47" fmla="*/ 168447 w 6084601"/>
                    <a:gd name="connsiteY47" fmla="*/ 3040874 h 6850108"/>
                    <a:gd name="connsiteX48" fmla="*/ 169236 w 6084601"/>
                    <a:gd name="connsiteY48" fmla="*/ 3042452 h 6850108"/>
                    <a:gd name="connsiteX49" fmla="*/ 168447 w 6084601"/>
                    <a:gd name="connsiteY49" fmla="*/ 3043241 h 6850108"/>
                    <a:gd name="connsiteX50" fmla="*/ 1052332 w 6084601"/>
                    <a:gd name="connsiteY50" fmla="*/ 1112900 h 6850108"/>
                    <a:gd name="connsiteX51" fmla="*/ 935533 w 6084601"/>
                    <a:gd name="connsiteY51" fmla="*/ 1644020 h 6850108"/>
                    <a:gd name="connsiteX52" fmla="*/ 927641 w 6084601"/>
                    <a:gd name="connsiteY52" fmla="*/ 1709522 h 6850108"/>
                    <a:gd name="connsiteX53" fmla="*/ 888182 w 6084601"/>
                    <a:gd name="connsiteY53" fmla="*/ 1497232 h 6850108"/>
                    <a:gd name="connsiteX54" fmla="*/ 880290 w 6084601"/>
                    <a:gd name="connsiteY54" fmla="*/ 1253374 h 6850108"/>
                    <a:gd name="connsiteX55" fmla="*/ 971046 w 6084601"/>
                    <a:gd name="connsiteY55" fmla="*/ 802751 h 6850108"/>
                    <a:gd name="connsiteX56" fmla="*/ 1022343 w 6084601"/>
                    <a:gd name="connsiteY56" fmla="*/ 697789 h 6850108"/>
                    <a:gd name="connsiteX57" fmla="*/ 1118624 w 6084601"/>
                    <a:gd name="connsiteY57" fmla="*/ 549423 h 6850108"/>
                    <a:gd name="connsiteX58" fmla="*/ 1126515 w 6084601"/>
                    <a:gd name="connsiteY58" fmla="*/ 536007 h 6850108"/>
                    <a:gd name="connsiteX59" fmla="*/ 1144667 w 6084601"/>
                    <a:gd name="connsiteY59" fmla="*/ 523380 h 6850108"/>
                    <a:gd name="connsiteX60" fmla="*/ 1150980 w 6084601"/>
                    <a:gd name="connsiteY60" fmla="*/ 545477 h 6850108"/>
                    <a:gd name="connsiteX61" fmla="*/ 1052332 w 6084601"/>
                    <a:gd name="connsiteY61" fmla="*/ 1112900 h 6850108"/>
                    <a:gd name="connsiteX62" fmla="*/ 2209275 w 6084601"/>
                    <a:gd name="connsiteY62" fmla="*/ 1575361 h 6850108"/>
                    <a:gd name="connsiteX63" fmla="*/ 2165080 w 6084601"/>
                    <a:gd name="connsiteY63" fmla="*/ 1580885 h 6850108"/>
                    <a:gd name="connsiteX64" fmla="*/ 2083005 w 6084601"/>
                    <a:gd name="connsiteY64" fmla="*/ 1570626 h 6850108"/>
                    <a:gd name="connsiteX65" fmla="*/ 2083005 w 6084601"/>
                    <a:gd name="connsiteY65" fmla="*/ 1566680 h 6850108"/>
                    <a:gd name="connsiteX66" fmla="*/ 2094054 w 6084601"/>
                    <a:gd name="connsiteY66" fmla="*/ 1465664 h 6850108"/>
                    <a:gd name="connsiteX67" fmla="*/ 2157978 w 6084601"/>
                    <a:gd name="connsiteY67" fmla="*/ 1470399 h 6850108"/>
                    <a:gd name="connsiteX68" fmla="*/ 2206907 w 6084601"/>
                    <a:gd name="connsiteY68" fmla="*/ 1539058 h 6850108"/>
                    <a:gd name="connsiteX69" fmla="*/ 2209275 w 6084601"/>
                    <a:gd name="connsiteY69" fmla="*/ 1575361 h 6850108"/>
                    <a:gd name="connsiteX70" fmla="*/ 5973678 w 6084601"/>
                    <a:gd name="connsiteY70" fmla="*/ 5722518 h 6850108"/>
                    <a:gd name="connsiteX71" fmla="*/ 5973678 w 6084601"/>
                    <a:gd name="connsiteY71" fmla="*/ 5722518 h 6850108"/>
                    <a:gd name="connsiteX72" fmla="*/ 5973678 w 6084601"/>
                    <a:gd name="connsiteY72" fmla="*/ 5722518 h 6850108"/>
                    <a:gd name="connsiteX73" fmla="*/ 5973678 w 6084601"/>
                    <a:gd name="connsiteY73" fmla="*/ 5722518 h 685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601" h="6850108">
                      <a:moveTo>
                        <a:pt x="5410990" y="3520697"/>
                      </a:moveTo>
                      <a:cubicBezTo>
                        <a:pt x="5265781" y="3330504"/>
                        <a:pt x="5021134" y="3144257"/>
                        <a:pt x="4935902" y="2920129"/>
                      </a:cubicBezTo>
                      <a:lnTo>
                        <a:pt x="4890129" y="2857783"/>
                      </a:lnTo>
                      <a:cubicBezTo>
                        <a:pt x="4810422" y="2793070"/>
                        <a:pt x="4728347" y="2707838"/>
                        <a:pt x="4781222" y="2602877"/>
                      </a:cubicBezTo>
                      <a:cubicBezTo>
                        <a:pt x="4804898" y="2556315"/>
                        <a:pt x="5037707" y="2444251"/>
                        <a:pt x="5027447" y="2433992"/>
                      </a:cubicBezTo>
                      <a:cubicBezTo>
                        <a:pt x="5019556" y="2426100"/>
                        <a:pt x="5006929" y="2422154"/>
                        <a:pt x="4995880" y="2418208"/>
                      </a:cubicBezTo>
                      <a:cubicBezTo>
                        <a:pt x="4885394" y="2376382"/>
                        <a:pt x="4784379" y="2316404"/>
                        <a:pt x="4685731" y="2251691"/>
                      </a:cubicBezTo>
                      <a:cubicBezTo>
                        <a:pt x="4659688" y="2235118"/>
                        <a:pt x="4604446" y="2282469"/>
                        <a:pt x="4566564" y="2270631"/>
                      </a:cubicBezTo>
                      <a:cubicBezTo>
                        <a:pt x="4381896" y="2213021"/>
                        <a:pt x="4319550" y="1898137"/>
                        <a:pt x="4164870" y="1782127"/>
                      </a:cubicBezTo>
                      <a:cubicBezTo>
                        <a:pt x="4126990" y="1753716"/>
                        <a:pt x="4093054" y="1794754"/>
                        <a:pt x="4062277" y="1816062"/>
                      </a:cubicBezTo>
                      <a:cubicBezTo>
                        <a:pt x="3991250" y="1865780"/>
                        <a:pt x="3833413" y="1775024"/>
                        <a:pt x="3758441" y="1762397"/>
                      </a:cubicBezTo>
                      <a:cubicBezTo>
                        <a:pt x="3857878" y="1696106"/>
                        <a:pt x="3980991" y="1672430"/>
                        <a:pt x="4075693" y="1598247"/>
                      </a:cubicBezTo>
                      <a:cubicBezTo>
                        <a:pt x="3988882" y="1456194"/>
                        <a:pt x="3842884" y="1364649"/>
                        <a:pt x="3746603" y="1231277"/>
                      </a:cubicBezTo>
                      <a:cubicBezTo>
                        <a:pt x="3730030" y="1208391"/>
                        <a:pt x="3362271" y="1388325"/>
                        <a:pt x="3321233" y="1405687"/>
                      </a:cubicBezTo>
                      <a:cubicBezTo>
                        <a:pt x="3310974" y="1409632"/>
                        <a:pt x="3299926" y="1414368"/>
                        <a:pt x="3289666" y="1411211"/>
                      </a:cubicBezTo>
                      <a:cubicBezTo>
                        <a:pt x="3257310" y="1401741"/>
                        <a:pt x="3202067" y="1164986"/>
                        <a:pt x="3184705" y="1123948"/>
                      </a:cubicBezTo>
                      <a:cubicBezTo>
                        <a:pt x="3077376" y="872199"/>
                        <a:pt x="2970836" y="771183"/>
                        <a:pt x="2734871" y="638601"/>
                      </a:cubicBezTo>
                      <a:cubicBezTo>
                        <a:pt x="2400257" y="452353"/>
                        <a:pt x="2040389" y="295306"/>
                        <a:pt x="1674209" y="185610"/>
                      </a:cubicBezTo>
                      <a:cubicBezTo>
                        <a:pt x="1633960" y="173772"/>
                        <a:pt x="1600815" y="173772"/>
                        <a:pt x="1588188" y="205339"/>
                      </a:cubicBezTo>
                      <a:cubicBezTo>
                        <a:pt x="1592923" y="169037"/>
                        <a:pt x="1596869" y="132734"/>
                        <a:pt x="1637117" y="116161"/>
                      </a:cubicBezTo>
                      <a:cubicBezTo>
                        <a:pt x="1669473" y="95643"/>
                        <a:pt x="1708143" y="75913"/>
                        <a:pt x="1735765" y="49870"/>
                      </a:cubicBezTo>
                      <a:cubicBezTo>
                        <a:pt x="1672630" y="24616"/>
                        <a:pt x="1605550" y="11989"/>
                        <a:pt x="1537680" y="5676"/>
                      </a:cubicBezTo>
                      <a:cubicBezTo>
                        <a:pt x="1326968" y="-14843"/>
                        <a:pt x="1279617" y="14357"/>
                        <a:pt x="1156504" y="191923"/>
                      </a:cubicBezTo>
                      <a:cubicBezTo>
                        <a:pt x="992354" y="427889"/>
                        <a:pt x="922906" y="704892"/>
                        <a:pt x="727189" y="917182"/>
                      </a:cubicBezTo>
                      <a:cubicBezTo>
                        <a:pt x="617492" y="1036349"/>
                        <a:pt x="490434" y="1134208"/>
                        <a:pt x="352327" y="1217072"/>
                      </a:cubicBezTo>
                      <a:cubicBezTo>
                        <a:pt x="261571" y="1270736"/>
                        <a:pt x="169236" y="1320455"/>
                        <a:pt x="66643" y="1348865"/>
                      </a:cubicBezTo>
                      <a:cubicBezTo>
                        <a:pt x="57172" y="1351233"/>
                        <a:pt x="52437" y="1356757"/>
                        <a:pt x="54016" y="1366227"/>
                      </a:cubicBezTo>
                      <a:cubicBezTo>
                        <a:pt x="128199" y="1715835"/>
                        <a:pt x="154242" y="2075703"/>
                        <a:pt x="186598" y="2430835"/>
                      </a:cubicBezTo>
                      <a:cubicBezTo>
                        <a:pt x="219744" y="2797016"/>
                        <a:pt x="136880" y="3130051"/>
                        <a:pt x="70589" y="3485973"/>
                      </a:cubicBezTo>
                      <a:cubicBezTo>
                        <a:pt x="14557" y="3785073"/>
                        <a:pt x="-13854" y="4090487"/>
                        <a:pt x="6665" y="4395112"/>
                      </a:cubicBezTo>
                      <a:cubicBezTo>
                        <a:pt x="24816" y="4658699"/>
                        <a:pt x="57962" y="4938069"/>
                        <a:pt x="185020" y="5174035"/>
                      </a:cubicBezTo>
                      <a:cubicBezTo>
                        <a:pt x="333387" y="5449460"/>
                        <a:pt x="574087" y="5605719"/>
                        <a:pt x="824258" y="5776182"/>
                      </a:cubicBezTo>
                      <a:cubicBezTo>
                        <a:pt x="968679" y="5874041"/>
                        <a:pt x="1112310" y="5978213"/>
                        <a:pt x="1245682" y="6090277"/>
                      </a:cubicBezTo>
                      <a:cubicBezTo>
                        <a:pt x="1465864" y="6275735"/>
                        <a:pt x="1736554" y="6375172"/>
                        <a:pt x="2005665" y="6465928"/>
                      </a:cubicBezTo>
                      <a:cubicBezTo>
                        <a:pt x="2304766" y="6566943"/>
                        <a:pt x="2610969" y="6650597"/>
                        <a:pt x="2917172" y="6723991"/>
                      </a:cubicBezTo>
                      <a:cubicBezTo>
                        <a:pt x="3078165" y="6762661"/>
                        <a:pt x="3254153" y="6768974"/>
                        <a:pt x="3417514" y="6790282"/>
                      </a:cubicBezTo>
                      <a:cubicBezTo>
                        <a:pt x="3647955" y="6820271"/>
                        <a:pt x="3872873" y="6856574"/>
                        <a:pt x="4105682" y="6851049"/>
                      </a:cubicBezTo>
                      <a:cubicBezTo>
                        <a:pt x="4422933" y="6843157"/>
                        <a:pt x="4748076" y="6801331"/>
                        <a:pt x="5052701" y="6704261"/>
                      </a:cubicBezTo>
                      <a:cubicBezTo>
                        <a:pt x="5276829" y="6632445"/>
                        <a:pt x="5497800" y="6533798"/>
                        <a:pt x="5684048" y="6388588"/>
                      </a:cubicBezTo>
                      <a:cubicBezTo>
                        <a:pt x="5931062" y="6195238"/>
                        <a:pt x="6074693" y="5845630"/>
                        <a:pt x="6084953" y="5538638"/>
                      </a:cubicBezTo>
                      <a:cubicBezTo>
                        <a:pt x="6107839" y="4852838"/>
                        <a:pt x="5822155" y="4061287"/>
                        <a:pt x="5410990" y="3520697"/>
                      </a:cubicBezTo>
                      <a:close/>
                      <a:moveTo>
                        <a:pt x="4003877" y="1633760"/>
                      </a:moveTo>
                      <a:cubicBezTo>
                        <a:pt x="4002299" y="1633760"/>
                        <a:pt x="4000720" y="1632971"/>
                        <a:pt x="3999142" y="1632182"/>
                      </a:cubicBezTo>
                      <a:cubicBezTo>
                        <a:pt x="4000720" y="1632182"/>
                        <a:pt x="4002299" y="1632971"/>
                        <a:pt x="4003877" y="1633760"/>
                      </a:cubicBezTo>
                      <a:close/>
                      <a:moveTo>
                        <a:pt x="168447" y="3043241"/>
                      </a:moveTo>
                      <a:cubicBezTo>
                        <a:pt x="168447" y="3042452"/>
                        <a:pt x="168447" y="3041663"/>
                        <a:pt x="168447" y="3040874"/>
                      </a:cubicBezTo>
                      <a:cubicBezTo>
                        <a:pt x="168447" y="3040874"/>
                        <a:pt x="168447" y="3040874"/>
                        <a:pt x="168447" y="3040874"/>
                      </a:cubicBezTo>
                      <a:cubicBezTo>
                        <a:pt x="168447" y="3040874"/>
                        <a:pt x="168447" y="3040874"/>
                        <a:pt x="168447" y="3040874"/>
                      </a:cubicBezTo>
                      <a:cubicBezTo>
                        <a:pt x="168447" y="3041663"/>
                        <a:pt x="169236" y="3042452"/>
                        <a:pt x="169236" y="3042452"/>
                      </a:cubicBezTo>
                      <a:cubicBezTo>
                        <a:pt x="169236" y="3042452"/>
                        <a:pt x="168447" y="3042452"/>
                        <a:pt x="168447" y="3043241"/>
                      </a:cubicBezTo>
                      <a:close/>
                      <a:moveTo>
                        <a:pt x="1052332" y="1112900"/>
                      </a:moveTo>
                      <a:cubicBezTo>
                        <a:pt x="997879" y="1285731"/>
                        <a:pt x="959209" y="1464086"/>
                        <a:pt x="935533" y="1644020"/>
                      </a:cubicBezTo>
                      <a:cubicBezTo>
                        <a:pt x="932376" y="1666117"/>
                        <a:pt x="930009" y="1687425"/>
                        <a:pt x="927641" y="1709522"/>
                      </a:cubicBezTo>
                      <a:cubicBezTo>
                        <a:pt x="935533" y="1636917"/>
                        <a:pt x="896074" y="1567469"/>
                        <a:pt x="888182" y="1497232"/>
                      </a:cubicBezTo>
                      <a:cubicBezTo>
                        <a:pt x="878712" y="1416735"/>
                        <a:pt x="876344" y="1334660"/>
                        <a:pt x="880290" y="1253374"/>
                      </a:cubicBezTo>
                      <a:cubicBezTo>
                        <a:pt x="888182" y="1095538"/>
                        <a:pt x="930009" y="953485"/>
                        <a:pt x="971046" y="802751"/>
                      </a:cubicBezTo>
                      <a:cubicBezTo>
                        <a:pt x="991565" y="769605"/>
                        <a:pt x="1003403" y="731724"/>
                        <a:pt x="1022343" y="697789"/>
                      </a:cubicBezTo>
                      <a:cubicBezTo>
                        <a:pt x="1051543" y="646492"/>
                        <a:pt x="1082321" y="595985"/>
                        <a:pt x="1118624" y="549423"/>
                      </a:cubicBezTo>
                      <a:cubicBezTo>
                        <a:pt x="1121780" y="545477"/>
                        <a:pt x="1124148" y="540742"/>
                        <a:pt x="1126515" y="536007"/>
                      </a:cubicBezTo>
                      <a:cubicBezTo>
                        <a:pt x="1131251" y="529693"/>
                        <a:pt x="1135197" y="519434"/>
                        <a:pt x="1144667" y="523380"/>
                      </a:cubicBezTo>
                      <a:cubicBezTo>
                        <a:pt x="1153348" y="526537"/>
                        <a:pt x="1150980" y="537585"/>
                        <a:pt x="1150980" y="545477"/>
                      </a:cubicBezTo>
                      <a:cubicBezTo>
                        <a:pt x="1161240" y="738827"/>
                        <a:pt x="1109153" y="929809"/>
                        <a:pt x="1052332" y="1112900"/>
                      </a:cubicBezTo>
                      <a:close/>
                      <a:moveTo>
                        <a:pt x="2209275" y="1575361"/>
                      </a:moveTo>
                      <a:cubicBezTo>
                        <a:pt x="2198226" y="1585620"/>
                        <a:pt x="2178497" y="1580885"/>
                        <a:pt x="2165080" y="1580885"/>
                      </a:cubicBezTo>
                      <a:cubicBezTo>
                        <a:pt x="2154032" y="1580885"/>
                        <a:pt x="2083795" y="1589566"/>
                        <a:pt x="2083005" y="1570626"/>
                      </a:cubicBezTo>
                      <a:cubicBezTo>
                        <a:pt x="2083005" y="1569047"/>
                        <a:pt x="2083005" y="1568258"/>
                        <a:pt x="2083005" y="1566680"/>
                      </a:cubicBezTo>
                      <a:cubicBezTo>
                        <a:pt x="2079059" y="1535902"/>
                        <a:pt x="2084584" y="1495653"/>
                        <a:pt x="2094054" y="1465664"/>
                      </a:cubicBezTo>
                      <a:cubicBezTo>
                        <a:pt x="2101157" y="1442778"/>
                        <a:pt x="2147718" y="1460929"/>
                        <a:pt x="2157978" y="1470399"/>
                      </a:cubicBezTo>
                      <a:cubicBezTo>
                        <a:pt x="2178497" y="1487762"/>
                        <a:pt x="2195859" y="1514594"/>
                        <a:pt x="2206907" y="1539058"/>
                      </a:cubicBezTo>
                      <a:cubicBezTo>
                        <a:pt x="2211642" y="1550896"/>
                        <a:pt x="2219534" y="1565101"/>
                        <a:pt x="2209275" y="1575361"/>
                      </a:cubicBezTo>
                      <a:close/>
                      <a:moveTo>
                        <a:pt x="5973678" y="5722518"/>
                      </a:moveTo>
                      <a:cubicBezTo>
                        <a:pt x="5973678" y="5722518"/>
                        <a:pt x="5973678" y="5721729"/>
                        <a:pt x="5973678" y="5722518"/>
                      </a:cubicBezTo>
                      <a:cubicBezTo>
                        <a:pt x="5973678" y="5721729"/>
                        <a:pt x="5973678" y="5721729"/>
                        <a:pt x="5973678" y="5722518"/>
                      </a:cubicBezTo>
                      <a:cubicBezTo>
                        <a:pt x="5973678" y="5721729"/>
                        <a:pt x="5973678" y="5722518"/>
                        <a:pt x="5973678" y="5722518"/>
                      </a:cubicBezTo>
                      <a:close/>
                    </a:path>
                  </a:pathLst>
                </a:custGeom>
                <a:solidFill>
                  <a:schemeClr val="accent1">
                    <a:lumMod val="60000"/>
                    <a:lumOff val="40000"/>
                  </a:schemeClr>
                </a:solidFill>
                <a:ln w="7884"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86C1470B-2722-84FE-736C-0397115EAD98}"/>
                  </a:ext>
                </a:extLst>
              </p:cNvPr>
              <p:cNvSpPr/>
              <p:nvPr/>
            </p:nvSpPr>
            <p:spPr>
              <a:xfrm>
                <a:off x="3081458" y="1024"/>
                <a:ext cx="1712526" cy="3780187"/>
              </a:xfrm>
              <a:custGeom>
                <a:avLst/>
                <a:gdLst>
                  <a:gd name="connsiteX0" fmla="*/ 1716473 w 1712527"/>
                  <a:gd name="connsiteY0" fmla="*/ 53708 h 3780186"/>
                  <a:gd name="connsiteX1" fmla="*/ 1714895 w 1712527"/>
                  <a:gd name="connsiteY1" fmla="*/ 46606 h 3780186"/>
                  <a:gd name="connsiteX2" fmla="*/ 1575209 w 1712527"/>
                  <a:gd name="connsiteY2" fmla="*/ 16617 h 3780186"/>
                  <a:gd name="connsiteX3" fmla="*/ 1415794 w 1712527"/>
                  <a:gd name="connsiteY3" fmla="*/ 44 h 3780186"/>
                  <a:gd name="connsiteX4" fmla="*/ 1205872 w 1712527"/>
                  <a:gd name="connsiteY4" fmla="*/ 100270 h 3780186"/>
                  <a:gd name="connsiteX5" fmla="*/ 1115116 w 1712527"/>
                  <a:gd name="connsiteY5" fmla="*/ 208388 h 3780186"/>
                  <a:gd name="connsiteX6" fmla="*/ 974641 w 1712527"/>
                  <a:gd name="connsiteY6" fmla="*/ 463294 h 3780186"/>
                  <a:gd name="connsiteX7" fmla="*/ 704740 w 1712527"/>
                  <a:gd name="connsiteY7" fmla="*/ 918653 h 3780186"/>
                  <a:gd name="connsiteX8" fmla="*/ 329879 w 1712527"/>
                  <a:gd name="connsiteY8" fmla="*/ 1218543 h 3780186"/>
                  <a:gd name="connsiteX9" fmla="*/ 44194 w 1712527"/>
                  <a:gd name="connsiteY9" fmla="*/ 1350336 h 3780186"/>
                  <a:gd name="connsiteX10" fmla="*/ 27621 w 1712527"/>
                  <a:gd name="connsiteY10" fmla="*/ 1391374 h 3780186"/>
                  <a:gd name="connsiteX11" fmla="*/ 116799 w 1712527"/>
                  <a:gd name="connsiteY11" fmla="*/ 1943802 h 3780186"/>
                  <a:gd name="connsiteX12" fmla="*/ 166518 w 1712527"/>
                  <a:gd name="connsiteY12" fmla="*/ 2571202 h 3780186"/>
                  <a:gd name="connsiteX13" fmla="*/ 29989 w 1712527"/>
                  <a:gd name="connsiteY13" fmla="*/ 3589248 h 3780186"/>
                  <a:gd name="connsiteX14" fmla="*/ 0 w 1712527"/>
                  <a:gd name="connsiteY14" fmla="*/ 3754977 h 3780186"/>
                  <a:gd name="connsiteX15" fmla="*/ 14205 w 1712527"/>
                  <a:gd name="connsiteY15" fmla="*/ 3779441 h 3780186"/>
                  <a:gd name="connsiteX16" fmla="*/ 26043 w 1712527"/>
                  <a:gd name="connsiteY16" fmla="*/ 3764447 h 3780186"/>
                  <a:gd name="connsiteX17" fmla="*/ 136529 w 1712527"/>
                  <a:gd name="connsiteY17" fmla="*/ 3522957 h 3780186"/>
                  <a:gd name="connsiteX18" fmla="*/ 568212 w 1712527"/>
                  <a:gd name="connsiteY18" fmla="*/ 3175716 h 3780186"/>
                  <a:gd name="connsiteX19" fmla="*/ 887831 w 1712527"/>
                  <a:gd name="connsiteY19" fmla="*/ 3264894 h 3780186"/>
                  <a:gd name="connsiteX20" fmla="*/ 887831 w 1712527"/>
                  <a:gd name="connsiteY20" fmla="*/ 3264894 h 3780186"/>
                  <a:gd name="connsiteX21" fmla="*/ 1186142 w 1712527"/>
                  <a:gd name="connsiteY21" fmla="*/ 3433779 h 3780186"/>
                  <a:gd name="connsiteX22" fmla="*/ 1467091 w 1712527"/>
                  <a:gd name="connsiteY22" fmla="*/ 3549789 h 3780186"/>
                  <a:gd name="connsiteX23" fmla="*/ 1509707 w 1712527"/>
                  <a:gd name="connsiteY23" fmla="*/ 3499281 h 3780186"/>
                  <a:gd name="connsiteX24" fmla="*/ 1542853 w 1712527"/>
                  <a:gd name="connsiteY24" fmla="*/ 3388796 h 3780186"/>
                  <a:gd name="connsiteX25" fmla="*/ 1535750 w 1712527"/>
                  <a:gd name="connsiteY25" fmla="*/ 3366699 h 3780186"/>
                  <a:gd name="connsiteX26" fmla="*/ 1425265 w 1712527"/>
                  <a:gd name="connsiteY26" fmla="*/ 3281467 h 3780186"/>
                  <a:gd name="connsiteX27" fmla="*/ 1128532 w 1712527"/>
                  <a:gd name="connsiteY27" fmla="*/ 2819006 h 3780186"/>
                  <a:gd name="connsiteX28" fmla="*/ 958068 w 1712527"/>
                  <a:gd name="connsiteY28" fmla="*/ 2280783 h 3780186"/>
                  <a:gd name="connsiteX29" fmla="*/ 910717 w 1712527"/>
                  <a:gd name="connsiteY29" fmla="*/ 1711782 h 3780186"/>
                  <a:gd name="connsiteX30" fmla="*/ 869680 w 1712527"/>
                  <a:gd name="connsiteY30" fmla="*/ 1510540 h 3780186"/>
                  <a:gd name="connsiteX31" fmla="*/ 860210 w 1712527"/>
                  <a:gd name="connsiteY31" fmla="*/ 1284045 h 3780186"/>
                  <a:gd name="connsiteX32" fmla="*/ 958857 w 1712527"/>
                  <a:gd name="connsiteY32" fmla="*/ 819216 h 3780186"/>
                  <a:gd name="connsiteX33" fmla="*/ 1143526 w 1712527"/>
                  <a:gd name="connsiteY33" fmla="*/ 494862 h 3780186"/>
                  <a:gd name="connsiteX34" fmla="*/ 1259536 w 1712527"/>
                  <a:gd name="connsiteY34" fmla="*/ 310193 h 3780186"/>
                  <a:gd name="connsiteX35" fmla="*/ 1422897 w 1712527"/>
                  <a:gd name="connsiteY35" fmla="*/ 175243 h 3780186"/>
                  <a:gd name="connsiteX36" fmla="*/ 1550745 w 1712527"/>
                  <a:gd name="connsiteY36" fmla="*/ 182345 h 3780186"/>
                  <a:gd name="connsiteX37" fmla="*/ 1544431 w 1712527"/>
                  <a:gd name="connsiteY37" fmla="*/ 213123 h 3780186"/>
                  <a:gd name="connsiteX38" fmla="*/ 1549166 w 1712527"/>
                  <a:gd name="connsiteY38" fmla="*/ 238377 h 3780186"/>
                  <a:gd name="connsiteX39" fmla="*/ 1554691 w 1712527"/>
                  <a:gd name="connsiteY39" fmla="*/ 236799 h 3780186"/>
                  <a:gd name="connsiteX40" fmla="*/ 1567318 w 1712527"/>
                  <a:gd name="connsiteY40" fmla="*/ 206021 h 3780186"/>
                  <a:gd name="connsiteX41" fmla="*/ 1616247 w 1712527"/>
                  <a:gd name="connsiteY41" fmla="*/ 116843 h 3780186"/>
                  <a:gd name="connsiteX42" fmla="*/ 1716473 w 1712527"/>
                  <a:gd name="connsiteY42" fmla="*/ 53708 h 3780186"/>
                  <a:gd name="connsiteX43" fmla="*/ 860999 w 1712527"/>
                  <a:gd name="connsiteY43" fmla="*/ 1208283 h 3780186"/>
                  <a:gd name="connsiteX44" fmla="*/ 860999 w 1712527"/>
                  <a:gd name="connsiteY44" fmla="*/ 1200391 h 3780186"/>
                  <a:gd name="connsiteX45" fmla="*/ 860999 w 1712527"/>
                  <a:gd name="connsiteY45" fmla="*/ 1208283 h 37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12527" h="3780186">
                    <a:moveTo>
                      <a:pt x="1716473" y="53708"/>
                    </a:moveTo>
                    <a:cubicBezTo>
                      <a:pt x="1715684" y="51341"/>
                      <a:pt x="1715684" y="48973"/>
                      <a:pt x="1714895" y="46606"/>
                    </a:cubicBezTo>
                    <a:cubicBezTo>
                      <a:pt x="1670701" y="53708"/>
                      <a:pt x="1618614" y="25298"/>
                      <a:pt x="1575209" y="16617"/>
                    </a:cubicBezTo>
                    <a:cubicBezTo>
                      <a:pt x="1522334" y="6357"/>
                      <a:pt x="1468670" y="833"/>
                      <a:pt x="1415794" y="44"/>
                    </a:cubicBezTo>
                    <a:cubicBezTo>
                      <a:pt x="1326617" y="-1534"/>
                      <a:pt x="1271374" y="39503"/>
                      <a:pt x="1205872" y="100270"/>
                    </a:cubicBezTo>
                    <a:cubicBezTo>
                      <a:pt x="1174304" y="129470"/>
                      <a:pt x="1132478" y="170508"/>
                      <a:pt x="1115116" y="208388"/>
                    </a:cubicBezTo>
                    <a:cubicBezTo>
                      <a:pt x="1090651" y="261264"/>
                      <a:pt x="999106" y="410419"/>
                      <a:pt x="974641" y="463294"/>
                    </a:cubicBezTo>
                    <a:cubicBezTo>
                      <a:pt x="883885" y="662958"/>
                      <a:pt x="854685" y="756081"/>
                      <a:pt x="704740" y="918653"/>
                    </a:cubicBezTo>
                    <a:cubicBezTo>
                      <a:pt x="595044" y="1037820"/>
                      <a:pt x="467986" y="1135678"/>
                      <a:pt x="329879" y="1218543"/>
                    </a:cubicBezTo>
                    <a:cubicBezTo>
                      <a:pt x="239122" y="1272207"/>
                      <a:pt x="146788" y="1321926"/>
                      <a:pt x="44194" y="1350336"/>
                    </a:cubicBezTo>
                    <a:cubicBezTo>
                      <a:pt x="34724" y="1352704"/>
                      <a:pt x="25254" y="1381903"/>
                      <a:pt x="27621" y="1391374"/>
                    </a:cubicBezTo>
                    <a:cubicBezTo>
                      <a:pt x="67870" y="1582356"/>
                      <a:pt x="96280" y="1736247"/>
                      <a:pt x="116799" y="1943802"/>
                    </a:cubicBezTo>
                    <a:cubicBezTo>
                      <a:pt x="133372" y="2107163"/>
                      <a:pt x="160993" y="2283150"/>
                      <a:pt x="166518" y="2571202"/>
                    </a:cubicBezTo>
                    <a:cubicBezTo>
                      <a:pt x="172042" y="2909762"/>
                      <a:pt x="101015" y="3220700"/>
                      <a:pt x="29989" y="3589248"/>
                    </a:cubicBezTo>
                    <a:cubicBezTo>
                      <a:pt x="17362" y="3643702"/>
                      <a:pt x="7892" y="3699734"/>
                      <a:pt x="0" y="3754977"/>
                    </a:cubicBezTo>
                    <a:cubicBezTo>
                      <a:pt x="3157" y="3762079"/>
                      <a:pt x="-4735" y="3788122"/>
                      <a:pt x="14205" y="3779441"/>
                    </a:cubicBezTo>
                    <a:cubicBezTo>
                      <a:pt x="20519" y="3777074"/>
                      <a:pt x="23675" y="3770760"/>
                      <a:pt x="26043" y="3764447"/>
                    </a:cubicBezTo>
                    <a:cubicBezTo>
                      <a:pt x="63924" y="3683950"/>
                      <a:pt x="102594" y="3604243"/>
                      <a:pt x="136529" y="3522957"/>
                    </a:cubicBezTo>
                    <a:cubicBezTo>
                      <a:pt x="209923" y="3345391"/>
                      <a:pt x="370127" y="3193078"/>
                      <a:pt x="568212" y="3175716"/>
                    </a:cubicBezTo>
                    <a:cubicBezTo>
                      <a:pt x="688168" y="3165457"/>
                      <a:pt x="785237" y="3209651"/>
                      <a:pt x="887831" y="3264894"/>
                    </a:cubicBezTo>
                    <a:cubicBezTo>
                      <a:pt x="892566" y="3265683"/>
                      <a:pt x="892566" y="3268051"/>
                      <a:pt x="887831" y="3264894"/>
                    </a:cubicBezTo>
                    <a:cubicBezTo>
                      <a:pt x="984111" y="3327240"/>
                      <a:pt x="1084338" y="3381693"/>
                      <a:pt x="1186142" y="3433779"/>
                    </a:cubicBezTo>
                    <a:cubicBezTo>
                      <a:pt x="1279266" y="3481919"/>
                      <a:pt x="1364497" y="3531638"/>
                      <a:pt x="1467091" y="3549789"/>
                    </a:cubicBezTo>
                    <a:cubicBezTo>
                      <a:pt x="1478140" y="3552157"/>
                      <a:pt x="1506550" y="3507173"/>
                      <a:pt x="1509707" y="3499281"/>
                    </a:cubicBezTo>
                    <a:cubicBezTo>
                      <a:pt x="1522334" y="3462979"/>
                      <a:pt x="1534172" y="3426677"/>
                      <a:pt x="1542853" y="3388796"/>
                    </a:cubicBezTo>
                    <a:cubicBezTo>
                      <a:pt x="1545220" y="3379326"/>
                      <a:pt x="1545220" y="3372223"/>
                      <a:pt x="1535750" y="3366699"/>
                    </a:cubicBezTo>
                    <a:cubicBezTo>
                      <a:pt x="1494713" y="3343812"/>
                      <a:pt x="1460778" y="3312245"/>
                      <a:pt x="1425265" y="3281467"/>
                    </a:cubicBezTo>
                    <a:cubicBezTo>
                      <a:pt x="1290314" y="3163879"/>
                      <a:pt x="1201137" y="2979999"/>
                      <a:pt x="1128532" y="2819006"/>
                    </a:cubicBezTo>
                    <a:cubicBezTo>
                      <a:pt x="1051192" y="2646964"/>
                      <a:pt x="994371" y="2465452"/>
                      <a:pt x="958068" y="2280783"/>
                    </a:cubicBezTo>
                    <a:cubicBezTo>
                      <a:pt x="950966" y="2242902"/>
                      <a:pt x="918609" y="1813587"/>
                      <a:pt x="910717" y="1711782"/>
                    </a:cubicBezTo>
                    <a:cubicBezTo>
                      <a:pt x="906771" y="1661274"/>
                      <a:pt x="876782" y="1563416"/>
                      <a:pt x="869680" y="1510540"/>
                    </a:cubicBezTo>
                    <a:cubicBezTo>
                      <a:pt x="860210" y="1435568"/>
                      <a:pt x="857053" y="1359806"/>
                      <a:pt x="860210" y="1284045"/>
                    </a:cubicBezTo>
                    <a:cubicBezTo>
                      <a:pt x="866523" y="1124630"/>
                      <a:pt x="902036" y="968371"/>
                      <a:pt x="958857" y="819216"/>
                    </a:cubicBezTo>
                    <a:cubicBezTo>
                      <a:pt x="1003841" y="702417"/>
                      <a:pt x="1074078" y="598245"/>
                      <a:pt x="1143526" y="494862"/>
                    </a:cubicBezTo>
                    <a:cubicBezTo>
                      <a:pt x="1184564" y="434884"/>
                      <a:pt x="1215342" y="368592"/>
                      <a:pt x="1259536" y="310193"/>
                    </a:cubicBezTo>
                    <a:cubicBezTo>
                      <a:pt x="1295049" y="262842"/>
                      <a:pt x="1360552" y="183134"/>
                      <a:pt x="1422897" y="175243"/>
                    </a:cubicBezTo>
                    <a:cubicBezTo>
                      <a:pt x="1464724" y="169718"/>
                      <a:pt x="1508918" y="184713"/>
                      <a:pt x="1550745" y="182345"/>
                    </a:cubicBezTo>
                    <a:cubicBezTo>
                      <a:pt x="1550745" y="193394"/>
                      <a:pt x="1546010" y="202864"/>
                      <a:pt x="1544431" y="213123"/>
                    </a:cubicBezTo>
                    <a:cubicBezTo>
                      <a:pt x="1542853" y="221804"/>
                      <a:pt x="1538118" y="232064"/>
                      <a:pt x="1549166" y="238377"/>
                    </a:cubicBezTo>
                    <a:cubicBezTo>
                      <a:pt x="1551534" y="239166"/>
                      <a:pt x="1553112" y="238377"/>
                      <a:pt x="1554691" y="236799"/>
                    </a:cubicBezTo>
                    <a:cubicBezTo>
                      <a:pt x="1558637" y="226540"/>
                      <a:pt x="1563372" y="216280"/>
                      <a:pt x="1567318" y="206021"/>
                    </a:cubicBezTo>
                    <a:cubicBezTo>
                      <a:pt x="1572053" y="169718"/>
                      <a:pt x="1575999" y="133416"/>
                      <a:pt x="1616247" y="116843"/>
                    </a:cubicBezTo>
                    <a:cubicBezTo>
                      <a:pt x="1649393" y="97114"/>
                      <a:pt x="1682538" y="75806"/>
                      <a:pt x="1716473" y="53708"/>
                    </a:cubicBezTo>
                    <a:close/>
                    <a:moveTo>
                      <a:pt x="860999" y="1208283"/>
                    </a:moveTo>
                    <a:cubicBezTo>
                      <a:pt x="860999" y="1205916"/>
                      <a:pt x="860999" y="1202759"/>
                      <a:pt x="860999" y="1200391"/>
                    </a:cubicBezTo>
                    <a:cubicBezTo>
                      <a:pt x="860999" y="1202759"/>
                      <a:pt x="860999" y="1205916"/>
                      <a:pt x="860999" y="1208283"/>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D718986-28F7-C749-AD8A-EDAA643F3ED3}"/>
                  </a:ext>
                </a:extLst>
              </p:cNvPr>
              <p:cNvSpPr/>
              <p:nvPr/>
            </p:nvSpPr>
            <p:spPr>
              <a:xfrm>
                <a:off x="6678908" y="1776189"/>
                <a:ext cx="2464197" cy="4464269"/>
              </a:xfrm>
              <a:custGeom>
                <a:avLst/>
                <a:gdLst>
                  <a:gd name="connsiteX0" fmla="*/ 2455938 w 2454359"/>
                  <a:gd name="connsiteY0" fmla="*/ 3769786 h 4458883"/>
                  <a:gd name="connsiteX1" fmla="*/ 2421214 w 2454359"/>
                  <a:gd name="connsiteY1" fmla="*/ 3488836 h 4458883"/>
                  <a:gd name="connsiteX2" fmla="*/ 2365971 w 2454359"/>
                  <a:gd name="connsiteY2" fmla="*/ 3087143 h 4458883"/>
                  <a:gd name="connsiteX3" fmla="*/ 2268112 w 2454359"/>
                  <a:gd name="connsiteY3" fmla="*/ 2705967 h 4458883"/>
                  <a:gd name="connsiteX4" fmla="*/ 1961120 w 2454359"/>
                  <a:gd name="connsiteY4" fmla="*/ 1977551 h 4458883"/>
                  <a:gd name="connsiteX5" fmla="*/ 1629663 w 2454359"/>
                  <a:gd name="connsiteY5" fmla="*/ 1535609 h 4458883"/>
                  <a:gd name="connsiteX6" fmla="*/ 1440259 w 2454359"/>
                  <a:gd name="connsiteY6" fmla="*/ 1327264 h 4458883"/>
                  <a:gd name="connsiteX7" fmla="*/ 1308466 w 2454359"/>
                  <a:gd name="connsiteY7" fmla="*/ 1125233 h 4458883"/>
                  <a:gd name="connsiteX8" fmla="*/ 1235072 w 2454359"/>
                  <a:gd name="connsiteY8" fmla="*/ 1069991 h 4458883"/>
                  <a:gd name="connsiteX9" fmla="*/ 1119851 w 2454359"/>
                  <a:gd name="connsiteY9" fmla="*/ 876641 h 4458883"/>
                  <a:gd name="connsiteX10" fmla="*/ 1266639 w 2454359"/>
                  <a:gd name="connsiteY10" fmla="*/ 732220 h 4458883"/>
                  <a:gd name="connsiteX11" fmla="*/ 1405535 w 2454359"/>
                  <a:gd name="connsiteY11" fmla="*/ 666718 h 4458883"/>
                  <a:gd name="connsiteX12" fmla="*/ 1373968 w 2454359"/>
                  <a:gd name="connsiteY12" fmla="*/ 650935 h 4458883"/>
                  <a:gd name="connsiteX13" fmla="*/ 1063029 w 2454359"/>
                  <a:gd name="connsiteY13" fmla="*/ 484417 h 4458883"/>
                  <a:gd name="connsiteX14" fmla="*/ 996738 w 2454359"/>
                  <a:gd name="connsiteY14" fmla="*/ 503357 h 4458883"/>
                  <a:gd name="connsiteX15" fmla="*/ 936760 w 2454359"/>
                  <a:gd name="connsiteY15" fmla="*/ 494676 h 4458883"/>
                  <a:gd name="connsiteX16" fmla="*/ 918609 w 2454359"/>
                  <a:gd name="connsiteY16" fmla="*/ 474947 h 4458883"/>
                  <a:gd name="connsiteX17" fmla="*/ 767086 w 2454359"/>
                  <a:gd name="connsiteY17" fmla="*/ 271337 h 4458883"/>
                  <a:gd name="connsiteX18" fmla="*/ 702373 w 2454359"/>
                  <a:gd name="connsiteY18" fmla="*/ 178214 h 4458883"/>
                  <a:gd name="connsiteX19" fmla="*/ 542169 w 2454359"/>
                  <a:gd name="connsiteY19" fmla="*/ 14853 h 4458883"/>
                  <a:gd name="connsiteX20" fmla="*/ 497186 w 2454359"/>
                  <a:gd name="connsiteY20" fmla="*/ 8540 h 4458883"/>
                  <a:gd name="connsiteX21" fmla="*/ 365392 w 2454359"/>
                  <a:gd name="connsiteY21" fmla="*/ 42474 h 4458883"/>
                  <a:gd name="connsiteX22" fmla="*/ 93124 w 2454359"/>
                  <a:gd name="connsiteY22" fmla="*/ 10907 h 4458883"/>
                  <a:gd name="connsiteX23" fmla="*/ 0 w 2454359"/>
                  <a:gd name="connsiteY23" fmla="*/ 89036 h 4458883"/>
                  <a:gd name="connsiteX24" fmla="*/ 33146 w 2454359"/>
                  <a:gd name="connsiteY24" fmla="*/ 78777 h 4458883"/>
                  <a:gd name="connsiteX25" fmla="*/ 496396 w 2454359"/>
                  <a:gd name="connsiteY25" fmla="*/ 261867 h 4458883"/>
                  <a:gd name="connsiteX26" fmla="*/ 863366 w 2454359"/>
                  <a:gd name="connsiteY26" fmla="*/ 769312 h 4458883"/>
                  <a:gd name="connsiteX27" fmla="*/ 983322 w 2454359"/>
                  <a:gd name="connsiteY27" fmla="*/ 1072358 h 4458883"/>
                  <a:gd name="connsiteX28" fmla="*/ 1190088 w 2454359"/>
                  <a:gd name="connsiteY28" fmla="*/ 1369880 h 4458883"/>
                  <a:gd name="connsiteX29" fmla="*/ 1448940 w 2454359"/>
                  <a:gd name="connsiteY29" fmla="*/ 1707651 h 4458883"/>
                  <a:gd name="connsiteX30" fmla="*/ 1680960 w 2454359"/>
                  <a:gd name="connsiteY30" fmla="*/ 2068307 h 4458883"/>
                  <a:gd name="connsiteX31" fmla="*/ 2121324 w 2454359"/>
                  <a:gd name="connsiteY31" fmla="*/ 2926938 h 4458883"/>
                  <a:gd name="connsiteX32" fmla="*/ 2324933 w 2454359"/>
                  <a:gd name="connsiteY32" fmla="*/ 3711386 h 4458883"/>
                  <a:gd name="connsiteX33" fmla="*/ 2335982 w 2454359"/>
                  <a:gd name="connsiteY33" fmla="*/ 4092561 h 4458883"/>
                  <a:gd name="connsiteX34" fmla="*/ 2301258 w 2454359"/>
                  <a:gd name="connsiteY34" fmla="*/ 4281965 h 4458883"/>
                  <a:gd name="connsiteX35" fmla="*/ 2233388 w 2454359"/>
                  <a:gd name="connsiteY35" fmla="*/ 4464267 h 4458883"/>
                  <a:gd name="connsiteX36" fmla="*/ 2323355 w 2454359"/>
                  <a:gd name="connsiteY36" fmla="*/ 4308798 h 4458883"/>
                  <a:gd name="connsiteX37" fmla="*/ 2394381 w 2454359"/>
                  <a:gd name="connsiteY37" fmla="*/ 4134388 h 4458883"/>
                  <a:gd name="connsiteX38" fmla="*/ 2455938 w 2454359"/>
                  <a:gd name="connsiteY38" fmla="*/ 3769786 h 4458883"/>
                  <a:gd name="connsiteX39" fmla="*/ 2351766 w 2454359"/>
                  <a:gd name="connsiteY39" fmla="*/ 3954454 h 4458883"/>
                  <a:gd name="connsiteX40" fmla="*/ 2351766 w 2454359"/>
                  <a:gd name="connsiteY40" fmla="*/ 3954454 h 4458883"/>
                  <a:gd name="connsiteX41" fmla="*/ 2351766 w 2454359"/>
                  <a:gd name="connsiteY41" fmla="*/ 3954454 h 4458883"/>
                  <a:gd name="connsiteX42" fmla="*/ 2351766 w 2454359"/>
                  <a:gd name="connsiteY42" fmla="*/ 3954454 h 4458883"/>
                  <a:gd name="connsiteX43" fmla="*/ 2349398 w 2454359"/>
                  <a:gd name="connsiteY43" fmla="*/ 3898423 h 4458883"/>
                  <a:gd name="connsiteX44" fmla="*/ 2349398 w 2454359"/>
                  <a:gd name="connsiteY44" fmla="*/ 3898423 h 4458883"/>
                  <a:gd name="connsiteX45" fmla="*/ 2350976 w 2454359"/>
                  <a:gd name="connsiteY45" fmla="*/ 3900001 h 4458883"/>
                  <a:gd name="connsiteX46" fmla="*/ 2350976 w 2454359"/>
                  <a:gd name="connsiteY46" fmla="*/ 3908682 h 4458883"/>
                  <a:gd name="connsiteX47" fmla="*/ 2349398 w 2454359"/>
                  <a:gd name="connsiteY47" fmla="*/ 3898423 h 4458883"/>
                  <a:gd name="connsiteX48" fmla="*/ 2349398 w 2454359"/>
                  <a:gd name="connsiteY48" fmla="*/ 3898423 h 4458883"/>
                  <a:gd name="connsiteX49" fmla="*/ 2349398 w 2454359"/>
                  <a:gd name="connsiteY49" fmla="*/ 3898423 h 4458883"/>
                  <a:gd name="connsiteX0" fmla="*/ 2455938 w 2456611"/>
                  <a:gd name="connsiteY0" fmla="*/ 3769786 h 4464268"/>
                  <a:gd name="connsiteX1" fmla="*/ 2421214 w 2456611"/>
                  <a:gd name="connsiteY1" fmla="*/ 3488836 h 4464268"/>
                  <a:gd name="connsiteX2" fmla="*/ 2365971 w 2456611"/>
                  <a:gd name="connsiteY2" fmla="*/ 3087143 h 4464268"/>
                  <a:gd name="connsiteX3" fmla="*/ 2268112 w 2456611"/>
                  <a:gd name="connsiteY3" fmla="*/ 2705967 h 4464268"/>
                  <a:gd name="connsiteX4" fmla="*/ 1961120 w 2456611"/>
                  <a:gd name="connsiteY4" fmla="*/ 1977551 h 4464268"/>
                  <a:gd name="connsiteX5" fmla="*/ 1629663 w 2456611"/>
                  <a:gd name="connsiteY5" fmla="*/ 1535609 h 4464268"/>
                  <a:gd name="connsiteX6" fmla="*/ 1440259 w 2456611"/>
                  <a:gd name="connsiteY6" fmla="*/ 1327264 h 4464268"/>
                  <a:gd name="connsiteX7" fmla="*/ 1308466 w 2456611"/>
                  <a:gd name="connsiteY7" fmla="*/ 1125233 h 4464268"/>
                  <a:gd name="connsiteX8" fmla="*/ 1235072 w 2456611"/>
                  <a:gd name="connsiteY8" fmla="*/ 1069991 h 4464268"/>
                  <a:gd name="connsiteX9" fmla="*/ 1119851 w 2456611"/>
                  <a:gd name="connsiteY9" fmla="*/ 876641 h 4464268"/>
                  <a:gd name="connsiteX10" fmla="*/ 1283616 w 2456611"/>
                  <a:gd name="connsiteY10" fmla="*/ 753441 h 4464268"/>
                  <a:gd name="connsiteX11" fmla="*/ 1405535 w 2456611"/>
                  <a:gd name="connsiteY11" fmla="*/ 666718 h 4464268"/>
                  <a:gd name="connsiteX12" fmla="*/ 1373968 w 2456611"/>
                  <a:gd name="connsiteY12" fmla="*/ 650935 h 4464268"/>
                  <a:gd name="connsiteX13" fmla="*/ 1063029 w 2456611"/>
                  <a:gd name="connsiteY13" fmla="*/ 484417 h 4464268"/>
                  <a:gd name="connsiteX14" fmla="*/ 996738 w 2456611"/>
                  <a:gd name="connsiteY14" fmla="*/ 503357 h 4464268"/>
                  <a:gd name="connsiteX15" fmla="*/ 936760 w 2456611"/>
                  <a:gd name="connsiteY15" fmla="*/ 494676 h 4464268"/>
                  <a:gd name="connsiteX16" fmla="*/ 918609 w 2456611"/>
                  <a:gd name="connsiteY16" fmla="*/ 474947 h 4464268"/>
                  <a:gd name="connsiteX17" fmla="*/ 767086 w 2456611"/>
                  <a:gd name="connsiteY17" fmla="*/ 271337 h 4464268"/>
                  <a:gd name="connsiteX18" fmla="*/ 702373 w 2456611"/>
                  <a:gd name="connsiteY18" fmla="*/ 178214 h 4464268"/>
                  <a:gd name="connsiteX19" fmla="*/ 542169 w 2456611"/>
                  <a:gd name="connsiteY19" fmla="*/ 14853 h 4464268"/>
                  <a:gd name="connsiteX20" fmla="*/ 497186 w 2456611"/>
                  <a:gd name="connsiteY20" fmla="*/ 8540 h 4464268"/>
                  <a:gd name="connsiteX21" fmla="*/ 365392 w 2456611"/>
                  <a:gd name="connsiteY21" fmla="*/ 42474 h 4464268"/>
                  <a:gd name="connsiteX22" fmla="*/ 93124 w 2456611"/>
                  <a:gd name="connsiteY22" fmla="*/ 10907 h 4464268"/>
                  <a:gd name="connsiteX23" fmla="*/ 0 w 2456611"/>
                  <a:gd name="connsiteY23" fmla="*/ 89036 h 4464268"/>
                  <a:gd name="connsiteX24" fmla="*/ 33146 w 2456611"/>
                  <a:gd name="connsiteY24" fmla="*/ 78777 h 4464268"/>
                  <a:gd name="connsiteX25" fmla="*/ 496396 w 2456611"/>
                  <a:gd name="connsiteY25" fmla="*/ 261867 h 4464268"/>
                  <a:gd name="connsiteX26" fmla="*/ 863366 w 2456611"/>
                  <a:gd name="connsiteY26" fmla="*/ 769312 h 4464268"/>
                  <a:gd name="connsiteX27" fmla="*/ 983322 w 2456611"/>
                  <a:gd name="connsiteY27" fmla="*/ 1072358 h 4464268"/>
                  <a:gd name="connsiteX28" fmla="*/ 1190088 w 2456611"/>
                  <a:gd name="connsiteY28" fmla="*/ 1369880 h 4464268"/>
                  <a:gd name="connsiteX29" fmla="*/ 1448940 w 2456611"/>
                  <a:gd name="connsiteY29" fmla="*/ 1707651 h 4464268"/>
                  <a:gd name="connsiteX30" fmla="*/ 1680960 w 2456611"/>
                  <a:gd name="connsiteY30" fmla="*/ 2068307 h 4464268"/>
                  <a:gd name="connsiteX31" fmla="*/ 2121324 w 2456611"/>
                  <a:gd name="connsiteY31" fmla="*/ 2926938 h 4464268"/>
                  <a:gd name="connsiteX32" fmla="*/ 2324933 w 2456611"/>
                  <a:gd name="connsiteY32" fmla="*/ 3711386 h 4464268"/>
                  <a:gd name="connsiteX33" fmla="*/ 2335982 w 2456611"/>
                  <a:gd name="connsiteY33" fmla="*/ 4092561 h 4464268"/>
                  <a:gd name="connsiteX34" fmla="*/ 2301258 w 2456611"/>
                  <a:gd name="connsiteY34" fmla="*/ 4281965 h 4464268"/>
                  <a:gd name="connsiteX35" fmla="*/ 2233388 w 2456611"/>
                  <a:gd name="connsiteY35" fmla="*/ 4464267 h 4464268"/>
                  <a:gd name="connsiteX36" fmla="*/ 2323355 w 2456611"/>
                  <a:gd name="connsiteY36" fmla="*/ 4308798 h 4464268"/>
                  <a:gd name="connsiteX37" fmla="*/ 2394381 w 2456611"/>
                  <a:gd name="connsiteY37" fmla="*/ 4134388 h 4464268"/>
                  <a:gd name="connsiteX38" fmla="*/ 2455938 w 2456611"/>
                  <a:gd name="connsiteY38" fmla="*/ 3769786 h 4464268"/>
                  <a:gd name="connsiteX39" fmla="*/ 2351766 w 2456611"/>
                  <a:gd name="connsiteY39" fmla="*/ 3954454 h 4464268"/>
                  <a:gd name="connsiteX40" fmla="*/ 2351766 w 2456611"/>
                  <a:gd name="connsiteY40" fmla="*/ 3954454 h 4464268"/>
                  <a:gd name="connsiteX41" fmla="*/ 2351766 w 2456611"/>
                  <a:gd name="connsiteY41" fmla="*/ 3954454 h 4464268"/>
                  <a:gd name="connsiteX42" fmla="*/ 2351766 w 2456611"/>
                  <a:gd name="connsiteY42" fmla="*/ 3954454 h 4464268"/>
                  <a:gd name="connsiteX43" fmla="*/ 2349398 w 2456611"/>
                  <a:gd name="connsiteY43" fmla="*/ 3898423 h 4464268"/>
                  <a:gd name="connsiteX44" fmla="*/ 2349398 w 2456611"/>
                  <a:gd name="connsiteY44" fmla="*/ 3898423 h 4464268"/>
                  <a:gd name="connsiteX45" fmla="*/ 2350976 w 2456611"/>
                  <a:gd name="connsiteY45" fmla="*/ 3900001 h 4464268"/>
                  <a:gd name="connsiteX46" fmla="*/ 2350976 w 2456611"/>
                  <a:gd name="connsiteY46" fmla="*/ 3908682 h 4464268"/>
                  <a:gd name="connsiteX47" fmla="*/ 2349398 w 2456611"/>
                  <a:gd name="connsiteY47" fmla="*/ 3898423 h 4464268"/>
                  <a:gd name="connsiteX48" fmla="*/ 2349398 w 2456611"/>
                  <a:gd name="connsiteY48" fmla="*/ 3898423 h 4464268"/>
                  <a:gd name="connsiteX49" fmla="*/ 2349398 w 2456611"/>
                  <a:gd name="connsiteY49" fmla="*/ 3898423 h 4464268"/>
                  <a:gd name="connsiteX0" fmla="*/ 2455938 w 2456609"/>
                  <a:gd name="connsiteY0" fmla="*/ 3769786 h 4464266"/>
                  <a:gd name="connsiteX1" fmla="*/ 2421214 w 2456609"/>
                  <a:gd name="connsiteY1" fmla="*/ 3488836 h 4464266"/>
                  <a:gd name="connsiteX2" fmla="*/ 2365971 w 2456609"/>
                  <a:gd name="connsiteY2" fmla="*/ 3087143 h 4464266"/>
                  <a:gd name="connsiteX3" fmla="*/ 2268112 w 2456609"/>
                  <a:gd name="connsiteY3" fmla="*/ 2705967 h 4464266"/>
                  <a:gd name="connsiteX4" fmla="*/ 1961120 w 2456609"/>
                  <a:gd name="connsiteY4" fmla="*/ 1977551 h 4464266"/>
                  <a:gd name="connsiteX5" fmla="*/ 1629663 w 2456609"/>
                  <a:gd name="connsiteY5" fmla="*/ 1535609 h 4464266"/>
                  <a:gd name="connsiteX6" fmla="*/ 1440259 w 2456609"/>
                  <a:gd name="connsiteY6" fmla="*/ 1327264 h 4464266"/>
                  <a:gd name="connsiteX7" fmla="*/ 1308466 w 2456609"/>
                  <a:gd name="connsiteY7" fmla="*/ 1125233 h 4464266"/>
                  <a:gd name="connsiteX8" fmla="*/ 1235072 w 2456609"/>
                  <a:gd name="connsiteY8" fmla="*/ 1069991 h 4464266"/>
                  <a:gd name="connsiteX9" fmla="*/ 1141073 w 2456609"/>
                  <a:gd name="connsiteY9" fmla="*/ 897862 h 4464266"/>
                  <a:gd name="connsiteX10" fmla="*/ 1283616 w 2456609"/>
                  <a:gd name="connsiteY10" fmla="*/ 753441 h 4464266"/>
                  <a:gd name="connsiteX11" fmla="*/ 1405535 w 2456609"/>
                  <a:gd name="connsiteY11" fmla="*/ 666718 h 4464266"/>
                  <a:gd name="connsiteX12" fmla="*/ 1373968 w 2456609"/>
                  <a:gd name="connsiteY12" fmla="*/ 650935 h 4464266"/>
                  <a:gd name="connsiteX13" fmla="*/ 1063029 w 2456609"/>
                  <a:gd name="connsiteY13" fmla="*/ 484417 h 4464266"/>
                  <a:gd name="connsiteX14" fmla="*/ 996738 w 2456609"/>
                  <a:gd name="connsiteY14" fmla="*/ 503357 h 4464266"/>
                  <a:gd name="connsiteX15" fmla="*/ 936760 w 2456609"/>
                  <a:gd name="connsiteY15" fmla="*/ 494676 h 4464266"/>
                  <a:gd name="connsiteX16" fmla="*/ 918609 w 2456609"/>
                  <a:gd name="connsiteY16" fmla="*/ 474947 h 4464266"/>
                  <a:gd name="connsiteX17" fmla="*/ 767086 w 2456609"/>
                  <a:gd name="connsiteY17" fmla="*/ 271337 h 4464266"/>
                  <a:gd name="connsiteX18" fmla="*/ 702373 w 2456609"/>
                  <a:gd name="connsiteY18" fmla="*/ 178214 h 4464266"/>
                  <a:gd name="connsiteX19" fmla="*/ 542169 w 2456609"/>
                  <a:gd name="connsiteY19" fmla="*/ 14853 h 4464266"/>
                  <a:gd name="connsiteX20" fmla="*/ 497186 w 2456609"/>
                  <a:gd name="connsiteY20" fmla="*/ 8540 h 4464266"/>
                  <a:gd name="connsiteX21" fmla="*/ 365392 w 2456609"/>
                  <a:gd name="connsiteY21" fmla="*/ 42474 h 4464266"/>
                  <a:gd name="connsiteX22" fmla="*/ 93124 w 2456609"/>
                  <a:gd name="connsiteY22" fmla="*/ 10907 h 4464266"/>
                  <a:gd name="connsiteX23" fmla="*/ 0 w 2456609"/>
                  <a:gd name="connsiteY23" fmla="*/ 89036 h 4464266"/>
                  <a:gd name="connsiteX24" fmla="*/ 33146 w 2456609"/>
                  <a:gd name="connsiteY24" fmla="*/ 78777 h 4464266"/>
                  <a:gd name="connsiteX25" fmla="*/ 496396 w 2456609"/>
                  <a:gd name="connsiteY25" fmla="*/ 261867 h 4464266"/>
                  <a:gd name="connsiteX26" fmla="*/ 863366 w 2456609"/>
                  <a:gd name="connsiteY26" fmla="*/ 769312 h 4464266"/>
                  <a:gd name="connsiteX27" fmla="*/ 983322 w 2456609"/>
                  <a:gd name="connsiteY27" fmla="*/ 1072358 h 4464266"/>
                  <a:gd name="connsiteX28" fmla="*/ 1190088 w 2456609"/>
                  <a:gd name="connsiteY28" fmla="*/ 1369880 h 4464266"/>
                  <a:gd name="connsiteX29" fmla="*/ 1448940 w 2456609"/>
                  <a:gd name="connsiteY29" fmla="*/ 1707651 h 4464266"/>
                  <a:gd name="connsiteX30" fmla="*/ 1680960 w 2456609"/>
                  <a:gd name="connsiteY30" fmla="*/ 2068307 h 4464266"/>
                  <a:gd name="connsiteX31" fmla="*/ 2121324 w 2456609"/>
                  <a:gd name="connsiteY31" fmla="*/ 2926938 h 4464266"/>
                  <a:gd name="connsiteX32" fmla="*/ 2324933 w 2456609"/>
                  <a:gd name="connsiteY32" fmla="*/ 3711386 h 4464266"/>
                  <a:gd name="connsiteX33" fmla="*/ 2335982 w 2456609"/>
                  <a:gd name="connsiteY33" fmla="*/ 4092561 h 4464266"/>
                  <a:gd name="connsiteX34" fmla="*/ 2301258 w 2456609"/>
                  <a:gd name="connsiteY34" fmla="*/ 4281965 h 4464266"/>
                  <a:gd name="connsiteX35" fmla="*/ 2233388 w 2456609"/>
                  <a:gd name="connsiteY35" fmla="*/ 4464267 h 4464266"/>
                  <a:gd name="connsiteX36" fmla="*/ 2323355 w 2456609"/>
                  <a:gd name="connsiteY36" fmla="*/ 4308798 h 4464266"/>
                  <a:gd name="connsiteX37" fmla="*/ 2394381 w 2456609"/>
                  <a:gd name="connsiteY37" fmla="*/ 4134388 h 4464266"/>
                  <a:gd name="connsiteX38" fmla="*/ 2455938 w 2456609"/>
                  <a:gd name="connsiteY38" fmla="*/ 3769786 h 4464266"/>
                  <a:gd name="connsiteX39" fmla="*/ 2351766 w 2456609"/>
                  <a:gd name="connsiteY39" fmla="*/ 3954454 h 4464266"/>
                  <a:gd name="connsiteX40" fmla="*/ 2351766 w 2456609"/>
                  <a:gd name="connsiteY40" fmla="*/ 3954454 h 4464266"/>
                  <a:gd name="connsiteX41" fmla="*/ 2351766 w 2456609"/>
                  <a:gd name="connsiteY41" fmla="*/ 3954454 h 4464266"/>
                  <a:gd name="connsiteX42" fmla="*/ 2351766 w 2456609"/>
                  <a:gd name="connsiteY42" fmla="*/ 3954454 h 4464266"/>
                  <a:gd name="connsiteX43" fmla="*/ 2349398 w 2456609"/>
                  <a:gd name="connsiteY43" fmla="*/ 3898423 h 4464266"/>
                  <a:gd name="connsiteX44" fmla="*/ 2349398 w 2456609"/>
                  <a:gd name="connsiteY44" fmla="*/ 3898423 h 4464266"/>
                  <a:gd name="connsiteX45" fmla="*/ 2350976 w 2456609"/>
                  <a:gd name="connsiteY45" fmla="*/ 3900001 h 4464266"/>
                  <a:gd name="connsiteX46" fmla="*/ 2350976 w 2456609"/>
                  <a:gd name="connsiteY46" fmla="*/ 3908682 h 4464266"/>
                  <a:gd name="connsiteX47" fmla="*/ 2349398 w 2456609"/>
                  <a:gd name="connsiteY47" fmla="*/ 3898423 h 4464266"/>
                  <a:gd name="connsiteX48" fmla="*/ 2349398 w 2456609"/>
                  <a:gd name="connsiteY48" fmla="*/ 3898423 h 4464266"/>
                  <a:gd name="connsiteX49" fmla="*/ 2349398 w 2456609"/>
                  <a:gd name="connsiteY49" fmla="*/ 3898423 h 4464266"/>
                  <a:gd name="connsiteX0" fmla="*/ 2455938 w 2464197"/>
                  <a:gd name="connsiteY0" fmla="*/ 3769786 h 4464268"/>
                  <a:gd name="connsiteX1" fmla="*/ 2459413 w 2464197"/>
                  <a:gd name="connsiteY1" fmla="*/ 3488836 h 4464268"/>
                  <a:gd name="connsiteX2" fmla="*/ 2365971 w 2464197"/>
                  <a:gd name="connsiteY2" fmla="*/ 3087143 h 4464268"/>
                  <a:gd name="connsiteX3" fmla="*/ 2268112 w 2464197"/>
                  <a:gd name="connsiteY3" fmla="*/ 2705967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 name="connsiteX0" fmla="*/ 2455938 w 2464197"/>
                  <a:gd name="connsiteY0" fmla="*/ 3769786 h 4464266"/>
                  <a:gd name="connsiteX1" fmla="*/ 2459413 w 2464197"/>
                  <a:gd name="connsiteY1" fmla="*/ 3488836 h 4464266"/>
                  <a:gd name="connsiteX2" fmla="*/ 2395682 w 2464197"/>
                  <a:gd name="connsiteY2" fmla="*/ 3078655 h 4464266"/>
                  <a:gd name="connsiteX3" fmla="*/ 2268112 w 2464197"/>
                  <a:gd name="connsiteY3" fmla="*/ 2705967 h 4464266"/>
                  <a:gd name="connsiteX4" fmla="*/ 1961120 w 2464197"/>
                  <a:gd name="connsiteY4" fmla="*/ 1977551 h 4464266"/>
                  <a:gd name="connsiteX5" fmla="*/ 1629663 w 2464197"/>
                  <a:gd name="connsiteY5" fmla="*/ 1535609 h 4464266"/>
                  <a:gd name="connsiteX6" fmla="*/ 1440259 w 2464197"/>
                  <a:gd name="connsiteY6" fmla="*/ 1327264 h 4464266"/>
                  <a:gd name="connsiteX7" fmla="*/ 1308466 w 2464197"/>
                  <a:gd name="connsiteY7" fmla="*/ 1125233 h 4464266"/>
                  <a:gd name="connsiteX8" fmla="*/ 1235072 w 2464197"/>
                  <a:gd name="connsiteY8" fmla="*/ 1069991 h 4464266"/>
                  <a:gd name="connsiteX9" fmla="*/ 1141073 w 2464197"/>
                  <a:gd name="connsiteY9" fmla="*/ 897862 h 4464266"/>
                  <a:gd name="connsiteX10" fmla="*/ 1283616 w 2464197"/>
                  <a:gd name="connsiteY10" fmla="*/ 753441 h 4464266"/>
                  <a:gd name="connsiteX11" fmla="*/ 1405535 w 2464197"/>
                  <a:gd name="connsiteY11" fmla="*/ 666718 h 4464266"/>
                  <a:gd name="connsiteX12" fmla="*/ 1373968 w 2464197"/>
                  <a:gd name="connsiteY12" fmla="*/ 650935 h 4464266"/>
                  <a:gd name="connsiteX13" fmla="*/ 1063029 w 2464197"/>
                  <a:gd name="connsiteY13" fmla="*/ 484417 h 4464266"/>
                  <a:gd name="connsiteX14" fmla="*/ 996738 w 2464197"/>
                  <a:gd name="connsiteY14" fmla="*/ 503357 h 4464266"/>
                  <a:gd name="connsiteX15" fmla="*/ 936760 w 2464197"/>
                  <a:gd name="connsiteY15" fmla="*/ 494676 h 4464266"/>
                  <a:gd name="connsiteX16" fmla="*/ 918609 w 2464197"/>
                  <a:gd name="connsiteY16" fmla="*/ 474947 h 4464266"/>
                  <a:gd name="connsiteX17" fmla="*/ 767086 w 2464197"/>
                  <a:gd name="connsiteY17" fmla="*/ 271337 h 4464266"/>
                  <a:gd name="connsiteX18" fmla="*/ 702373 w 2464197"/>
                  <a:gd name="connsiteY18" fmla="*/ 178214 h 4464266"/>
                  <a:gd name="connsiteX19" fmla="*/ 542169 w 2464197"/>
                  <a:gd name="connsiteY19" fmla="*/ 14853 h 4464266"/>
                  <a:gd name="connsiteX20" fmla="*/ 497186 w 2464197"/>
                  <a:gd name="connsiteY20" fmla="*/ 8540 h 4464266"/>
                  <a:gd name="connsiteX21" fmla="*/ 365392 w 2464197"/>
                  <a:gd name="connsiteY21" fmla="*/ 42474 h 4464266"/>
                  <a:gd name="connsiteX22" fmla="*/ 93124 w 2464197"/>
                  <a:gd name="connsiteY22" fmla="*/ 10907 h 4464266"/>
                  <a:gd name="connsiteX23" fmla="*/ 0 w 2464197"/>
                  <a:gd name="connsiteY23" fmla="*/ 89036 h 4464266"/>
                  <a:gd name="connsiteX24" fmla="*/ 33146 w 2464197"/>
                  <a:gd name="connsiteY24" fmla="*/ 78777 h 4464266"/>
                  <a:gd name="connsiteX25" fmla="*/ 496396 w 2464197"/>
                  <a:gd name="connsiteY25" fmla="*/ 261867 h 4464266"/>
                  <a:gd name="connsiteX26" fmla="*/ 863366 w 2464197"/>
                  <a:gd name="connsiteY26" fmla="*/ 769312 h 4464266"/>
                  <a:gd name="connsiteX27" fmla="*/ 983322 w 2464197"/>
                  <a:gd name="connsiteY27" fmla="*/ 1072358 h 4464266"/>
                  <a:gd name="connsiteX28" fmla="*/ 1190088 w 2464197"/>
                  <a:gd name="connsiteY28" fmla="*/ 1369880 h 4464266"/>
                  <a:gd name="connsiteX29" fmla="*/ 1448940 w 2464197"/>
                  <a:gd name="connsiteY29" fmla="*/ 1707651 h 4464266"/>
                  <a:gd name="connsiteX30" fmla="*/ 1680960 w 2464197"/>
                  <a:gd name="connsiteY30" fmla="*/ 2068307 h 4464266"/>
                  <a:gd name="connsiteX31" fmla="*/ 2121324 w 2464197"/>
                  <a:gd name="connsiteY31" fmla="*/ 2926938 h 4464266"/>
                  <a:gd name="connsiteX32" fmla="*/ 2324933 w 2464197"/>
                  <a:gd name="connsiteY32" fmla="*/ 3711386 h 4464266"/>
                  <a:gd name="connsiteX33" fmla="*/ 2335982 w 2464197"/>
                  <a:gd name="connsiteY33" fmla="*/ 4092561 h 4464266"/>
                  <a:gd name="connsiteX34" fmla="*/ 2301258 w 2464197"/>
                  <a:gd name="connsiteY34" fmla="*/ 4281965 h 4464266"/>
                  <a:gd name="connsiteX35" fmla="*/ 2233388 w 2464197"/>
                  <a:gd name="connsiteY35" fmla="*/ 4464267 h 4464266"/>
                  <a:gd name="connsiteX36" fmla="*/ 2323355 w 2464197"/>
                  <a:gd name="connsiteY36" fmla="*/ 4308798 h 4464266"/>
                  <a:gd name="connsiteX37" fmla="*/ 2394381 w 2464197"/>
                  <a:gd name="connsiteY37" fmla="*/ 4134388 h 4464266"/>
                  <a:gd name="connsiteX38" fmla="*/ 2455938 w 2464197"/>
                  <a:gd name="connsiteY38" fmla="*/ 3769786 h 4464266"/>
                  <a:gd name="connsiteX39" fmla="*/ 2351766 w 2464197"/>
                  <a:gd name="connsiteY39" fmla="*/ 3954454 h 4464266"/>
                  <a:gd name="connsiteX40" fmla="*/ 2351766 w 2464197"/>
                  <a:gd name="connsiteY40" fmla="*/ 3954454 h 4464266"/>
                  <a:gd name="connsiteX41" fmla="*/ 2351766 w 2464197"/>
                  <a:gd name="connsiteY41" fmla="*/ 3954454 h 4464266"/>
                  <a:gd name="connsiteX42" fmla="*/ 2351766 w 2464197"/>
                  <a:gd name="connsiteY42" fmla="*/ 3954454 h 4464266"/>
                  <a:gd name="connsiteX43" fmla="*/ 2349398 w 2464197"/>
                  <a:gd name="connsiteY43" fmla="*/ 3898423 h 4464266"/>
                  <a:gd name="connsiteX44" fmla="*/ 2349398 w 2464197"/>
                  <a:gd name="connsiteY44" fmla="*/ 3898423 h 4464266"/>
                  <a:gd name="connsiteX45" fmla="*/ 2350976 w 2464197"/>
                  <a:gd name="connsiteY45" fmla="*/ 3900001 h 4464266"/>
                  <a:gd name="connsiteX46" fmla="*/ 2350976 w 2464197"/>
                  <a:gd name="connsiteY46" fmla="*/ 3908682 h 4464266"/>
                  <a:gd name="connsiteX47" fmla="*/ 2349398 w 2464197"/>
                  <a:gd name="connsiteY47" fmla="*/ 3898423 h 4464266"/>
                  <a:gd name="connsiteX48" fmla="*/ 2349398 w 2464197"/>
                  <a:gd name="connsiteY48" fmla="*/ 3898423 h 4464266"/>
                  <a:gd name="connsiteX49" fmla="*/ 2349398 w 2464197"/>
                  <a:gd name="connsiteY49" fmla="*/ 3898423 h 4464266"/>
                  <a:gd name="connsiteX0" fmla="*/ 2455938 w 2464197"/>
                  <a:gd name="connsiteY0" fmla="*/ 3769786 h 4464268"/>
                  <a:gd name="connsiteX1" fmla="*/ 2459413 w 2464197"/>
                  <a:gd name="connsiteY1" fmla="*/ 3488836 h 4464268"/>
                  <a:gd name="connsiteX2" fmla="*/ 2395682 w 2464197"/>
                  <a:gd name="connsiteY2" fmla="*/ 3078655 h 4464268"/>
                  <a:gd name="connsiteX3" fmla="*/ 2293576 w 2464197"/>
                  <a:gd name="connsiteY3" fmla="*/ 2701723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4197" h="4464268">
                    <a:moveTo>
                      <a:pt x="2455938" y="3769786"/>
                    </a:moveTo>
                    <a:cubicBezTo>
                      <a:pt x="2451203" y="3675873"/>
                      <a:pt x="2473618" y="3584328"/>
                      <a:pt x="2459413" y="3488836"/>
                    </a:cubicBezTo>
                    <a:cubicBezTo>
                      <a:pt x="2438894" y="3355465"/>
                      <a:pt x="2422514" y="3211237"/>
                      <a:pt x="2395682" y="3078655"/>
                    </a:cubicBezTo>
                    <a:cubicBezTo>
                      <a:pt x="2370428" y="2951596"/>
                      <a:pt x="2366003" y="2885240"/>
                      <a:pt x="2293576" y="2701723"/>
                    </a:cubicBezTo>
                    <a:cubicBezTo>
                      <a:pt x="2221149" y="2518206"/>
                      <a:pt x="2071772" y="2171903"/>
                      <a:pt x="1961120" y="1977551"/>
                    </a:cubicBezTo>
                    <a:cubicBezTo>
                      <a:pt x="1850468" y="1783199"/>
                      <a:pt x="1751987" y="1673716"/>
                      <a:pt x="1629663" y="1535609"/>
                    </a:cubicBezTo>
                    <a:cubicBezTo>
                      <a:pt x="1567318" y="1465371"/>
                      <a:pt x="1504183" y="1396712"/>
                      <a:pt x="1440259" y="1327264"/>
                    </a:cubicBezTo>
                    <a:cubicBezTo>
                      <a:pt x="1385806" y="1268076"/>
                      <a:pt x="1319514" y="1209676"/>
                      <a:pt x="1308466" y="1125233"/>
                    </a:cubicBezTo>
                    <a:cubicBezTo>
                      <a:pt x="1306887" y="1112607"/>
                      <a:pt x="1246120" y="1078672"/>
                      <a:pt x="1235072" y="1069991"/>
                    </a:cubicBezTo>
                    <a:cubicBezTo>
                      <a:pt x="1180618" y="1031321"/>
                      <a:pt x="1148176" y="964153"/>
                      <a:pt x="1141073" y="897862"/>
                    </a:cubicBezTo>
                    <a:cubicBezTo>
                      <a:pt x="1131602" y="818154"/>
                      <a:pt x="1239539" y="791965"/>
                      <a:pt x="1283616" y="753441"/>
                    </a:cubicBezTo>
                    <a:cubicBezTo>
                      <a:pt x="1327693" y="714917"/>
                      <a:pt x="1390476" y="683802"/>
                      <a:pt x="1405535" y="666718"/>
                    </a:cubicBezTo>
                    <a:cubicBezTo>
                      <a:pt x="1420594" y="649634"/>
                      <a:pt x="1385017" y="654880"/>
                      <a:pt x="1373968" y="650935"/>
                    </a:cubicBezTo>
                    <a:cubicBezTo>
                      <a:pt x="1263482" y="609108"/>
                      <a:pt x="1162467" y="549130"/>
                      <a:pt x="1063029" y="484417"/>
                    </a:cubicBezTo>
                    <a:cubicBezTo>
                      <a:pt x="1070921" y="473368"/>
                      <a:pt x="1029095" y="488363"/>
                      <a:pt x="996738" y="503357"/>
                    </a:cubicBezTo>
                    <a:cubicBezTo>
                      <a:pt x="969117" y="515984"/>
                      <a:pt x="958858" y="515195"/>
                      <a:pt x="936760" y="494676"/>
                    </a:cubicBezTo>
                    <a:cubicBezTo>
                      <a:pt x="930447" y="488363"/>
                      <a:pt x="924133" y="482049"/>
                      <a:pt x="918609" y="474947"/>
                    </a:cubicBezTo>
                    <a:lnTo>
                      <a:pt x="767086" y="271337"/>
                    </a:lnTo>
                    <a:cubicBezTo>
                      <a:pt x="759983" y="262656"/>
                      <a:pt x="733151" y="209781"/>
                      <a:pt x="702373" y="178214"/>
                    </a:cubicBezTo>
                    <a:cubicBezTo>
                      <a:pt x="657390" y="131652"/>
                      <a:pt x="600568" y="44053"/>
                      <a:pt x="542169" y="14853"/>
                    </a:cubicBezTo>
                    <a:cubicBezTo>
                      <a:pt x="517704" y="-3298"/>
                      <a:pt x="513758" y="-4087"/>
                      <a:pt x="497186" y="8540"/>
                    </a:cubicBezTo>
                    <a:cubicBezTo>
                      <a:pt x="446678" y="46420"/>
                      <a:pt x="428527" y="52734"/>
                      <a:pt x="365392" y="42474"/>
                    </a:cubicBezTo>
                    <a:cubicBezTo>
                      <a:pt x="293576" y="31426"/>
                      <a:pt x="113642" y="-5666"/>
                      <a:pt x="93124" y="10907"/>
                    </a:cubicBezTo>
                    <a:cubicBezTo>
                      <a:pt x="63135" y="34583"/>
                      <a:pt x="22097" y="59047"/>
                      <a:pt x="0" y="89036"/>
                    </a:cubicBezTo>
                    <a:cubicBezTo>
                      <a:pt x="10260" y="82723"/>
                      <a:pt x="21308" y="79566"/>
                      <a:pt x="33146" y="78777"/>
                    </a:cubicBezTo>
                    <a:cubicBezTo>
                      <a:pt x="188615" y="73252"/>
                      <a:pt x="373284" y="171111"/>
                      <a:pt x="496396" y="261867"/>
                    </a:cubicBezTo>
                    <a:cubicBezTo>
                      <a:pt x="666860" y="388136"/>
                      <a:pt x="794707" y="569649"/>
                      <a:pt x="863366" y="769312"/>
                    </a:cubicBezTo>
                    <a:cubicBezTo>
                      <a:pt x="900458" y="875852"/>
                      <a:pt x="924922" y="972921"/>
                      <a:pt x="983322" y="1072358"/>
                    </a:cubicBezTo>
                    <a:cubicBezTo>
                      <a:pt x="1044878" y="1176530"/>
                      <a:pt x="1117483" y="1273600"/>
                      <a:pt x="1190088" y="1369880"/>
                    </a:cubicBezTo>
                    <a:cubicBezTo>
                      <a:pt x="1275320" y="1483523"/>
                      <a:pt x="1370811" y="1588484"/>
                      <a:pt x="1448940" y="1707651"/>
                    </a:cubicBezTo>
                    <a:cubicBezTo>
                      <a:pt x="1527069" y="1826817"/>
                      <a:pt x="1604409" y="1947562"/>
                      <a:pt x="1680960" y="2068307"/>
                    </a:cubicBezTo>
                    <a:cubicBezTo>
                      <a:pt x="1853002" y="2338997"/>
                      <a:pt x="2007682" y="2627049"/>
                      <a:pt x="2121324" y="2926938"/>
                    </a:cubicBezTo>
                    <a:cubicBezTo>
                      <a:pt x="2217605" y="3179477"/>
                      <a:pt x="2293366" y="3442275"/>
                      <a:pt x="2324933" y="3711386"/>
                    </a:cubicBezTo>
                    <a:cubicBezTo>
                      <a:pt x="2339928" y="3837655"/>
                      <a:pt x="2347820" y="3965503"/>
                      <a:pt x="2335982" y="4092561"/>
                    </a:cubicBezTo>
                    <a:cubicBezTo>
                      <a:pt x="2329668" y="4156485"/>
                      <a:pt x="2318620" y="4220409"/>
                      <a:pt x="2301258" y="4281965"/>
                    </a:cubicBezTo>
                    <a:cubicBezTo>
                      <a:pt x="2283107" y="4344311"/>
                      <a:pt x="2253118" y="4402710"/>
                      <a:pt x="2233388" y="4464267"/>
                    </a:cubicBezTo>
                    <a:cubicBezTo>
                      <a:pt x="2249961" y="4412181"/>
                      <a:pt x="2298890" y="4359305"/>
                      <a:pt x="2323355" y="4308798"/>
                    </a:cubicBezTo>
                    <a:cubicBezTo>
                      <a:pt x="2350976" y="4252766"/>
                      <a:pt x="2374652" y="4194366"/>
                      <a:pt x="2394381" y="4134388"/>
                    </a:cubicBezTo>
                    <a:cubicBezTo>
                      <a:pt x="2432262" y="4018378"/>
                      <a:pt x="2461462" y="3892109"/>
                      <a:pt x="2455938" y="3769786"/>
                    </a:cubicBezTo>
                    <a:close/>
                    <a:moveTo>
                      <a:pt x="2351766" y="3954454"/>
                    </a:moveTo>
                    <a:lnTo>
                      <a:pt x="2351766" y="3954454"/>
                    </a:lnTo>
                    <a:lnTo>
                      <a:pt x="2351766" y="3954454"/>
                    </a:lnTo>
                    <a:lnTo>
                      <a:pt x="2351766" y="3954454"/>
                    </a:lnTo>
                    <a:close/>
                    <a:moveTo>
                      <a:pt x="2349398" y="3898423"/>
                    </a:moveTo>
                    <a:lnTo>
                      <a:pt x="2349398" y="3898423"/>
                    </a:lnTo>
                    <a:lnTo>
                      <a:pt x="2350976" y="3900001"/>
                    </a:lnTo>
                    <a:lnTo>
                      <a:pt x="2350976" y="3908682"/>
                    </a:lnTo>
                    <a:cubicBezTo>
                      <a:pt x="2350187" y="3905525"/>
                      <a:pt x="2350187" y="3902368"/>
                      <a:pt x="2349398" y="3898423"/>
                    </a:cubicBezTo>
                    <a:lnTo>
                      <a:pt x="2349398" y="3898423"/>
                    </a:lnTo>
                    <a:lnTo>
                      <a:pt x="2349398" y="3898423"/>
                    </a:lnTo>
                    <a:close/>
                  </a:path>
                </a:pathLst>
              </a:custGeom>
              <a:solidFill>
                <a:schemeClr val="accent1">
                  <a:lumMod val="40000"/>
                  <a:lumOff val="60000"/>
                </a:schemeClr>
              </a:solidFill>
              <a:ln w="7884" cap="flat">
                <a:noFill/>
                <a:prstDash val="solid"/>
                <a:miter/>
              </a:ln>
            </p:spPr>
            <p:txBody>
              <a:bodyPr rtlCol="0" anchor="ctr"/>
              <a:lstStyle/>
              <a:p>
                <a:endParaRPr lang="en-US"/>
              </a:p>
            </p:txBody>
          </p:sp>
          <p:grpSp>
            <p:nvGrpSpPr>
              <p:cNvPr id="58" name="Graphic 390">
                <a:extLst>
                  <a:ext uri="{FF2B5EF4-FFF2-40B4-BE49-F238E27FC236}">
                    <a16:creationId xmlns:a16="http://schemas.microsoft.com/office/drawing/2014/main" id="{CA058348-4691-0DDE-38BD-E5A63182DC73}"/>
                  </a:ext>
                </a:extLst>
              </p:cNvPr>
              <p:cNvGrpSpPr/>
              <p:nvPr/>
            </p:nvGrpSpPr>
            <p:grpSpPr>
              <a:xfrm>
                <a:off x="5782500" y="1947963"/>
                <a:ext cx="2691114" cy="3945915"/>
                <a:chOff x="5782500" y="1947963"/>
                <a:chExt cx="2691114" cy="3945915"/>
              </a:xfrm>
              <a:solidFill>
                <a:srgbClr val="252525"/>
              </a:solidFill>
            </p:grpSpPr>
            <p:sp>
              <p:nvSpPr>
                <p:cNvPr id="4102" name="Freeform: Shape 4101">
                  <a:extLst>
                    <a:ext uri="{FF2B5EF4-FFF2-40B4-BE49-F238E27FC236}">
                      <a16:creationId xmlns:a16="http://schemas.microsoft.com/office/drawing/2014/main" id="{616D917C-3F19-5B13-5459-BDDC5F7F2601}"/>
                    </a:ext>
                  </a:extLst>
                </p:cNvPr>
                <p:cNvSpPr/>
                <p:nvPr/>
              </p:nvSpPr>
              <p:spPr>
                <a:xfrm>
                  <a:off x="5782500" y="1947963"/>
                  <a:ext cx="2691114" cy="3945915"/>
                </a:xfrm>
                <a:custGeom>
                  <a:avLst/>
                  <a:gdLst>
                    <a:gd name="connsiteX0" fmla="*/ 2691308 w 2691114"/>
                    <a:gd name="connsiteY0" fmla="*/ 3611042 h 3945914"/>
                    <a:gd name="connsiteX1" fmla="*/ 2606865 w 2691114"/>
                    <a:gd name="connsiteY1" fmla="*/ 3308785 h 3945914"/>
                    <a:gd name="connsiteX2" fmla="*/ 2281722 w 2691114"/>
                    <a:gd name="connsiteY2" fmla="*/ 2508553 h 3945914"/>
                    <a:gd name="connsiteX3" fmla="*/ 2097842 w 2691114"/>
                    <a:gd name="connsiteY3" fmla="*/ 2106859 h 3945914"/>
                    <a:gd name="connsiteX4" fmla="*/ 1899757 w 2691114"/>
                    <a:gd name="connsiteY4" fmla="*/ 1736732 h 3945914"/>
                    <a:gd name="connsiteX5" fmla="*/ 1797163 w 2691114"/>
                    <a:gd name="connsiteY5" fmla="*/ 1256120 h 3945914"/>
                    <a:gd name="connsiteX6" fmla="*/ 1714299 w 2691114"/>
                    <a:gd name="connsiteY6" fmla="*/ 1094337 h 3945914"/>
                    <a:gd name="connsiteX7" fmla="*/ 1621964 w 2691114"/>
                    <a:gd name="connsiteY7" fmla="*/ 1265590 h 3945914"/>
                    <a:gd name="connsiteX8" fmla="*/ 1526473 w 2691114"/>
                    <a:gd name="connsiteY8" fmla="*/ 1536280 h 3945914"/>
                    <a:gd name="connsiteX9" fmla="*/ 1531208 w 2691114"/>
                    <a:gd name="connsiteY9" fmla="*/ 1982958 h 3945914"/>
                    <a:gd name="connsiteX10" fmla="*/ 1494906 w 2691114"/>
                    <a:gd name="connsiteY10" fmla="*/ 1829856 h 3945914"/>
                    <a:gd name="connsiteX11" fmla="*/ 1468863 w 2691114"/>
                    <a:gd name="connsiteY11" fmla="*/ 1538647 h 3945914"/>
                    <a:gd name="connsiteX12" fmla="*/ 1535154 w 2691114"/>
                    <a:gd name="connsiteY12" fmla="*/ 1257698 h 3945914"/>
                    <a:gd name="connsiteX13" fmla="*/ 1617230 w 2691114"/>
                    <a:gd name="connsiteY13" fmla="*/ 986219 h 3945914"/>
                    <a:gd name="connsiteX14" fmla="*/ 1648007 w 2691114"/>
                    <a:gd name="connsiteY14" fmla="*/ 724211 h 3945914"/>
                    <a:gd name="connsiteX15" fmla="*/ 1523317 w 2691114"/>
                    <a:gd name="connsiteY15" fmla="*/ 388808 h 3945914"/>
                    <a:gd name="connsiteX16" fmla="*/ 1414409 w 2691114"/>
                    <a:gd name="connsiteY16" fmla="*/ 244387 h 3945914"/>
                    <a:gd name="connsiteX17" fmla="*/ 1277092 w 2691114"/>
                    <a:gd name="connsiteY17" fmla="*/ 147318 h 3945914"/>
                    <a:gd name="connsiteX18" fmla="*/ 780695 w 2691114"/>
                    <a:gd name="connsiteY18" fmla="*/ 3687 h 3945914"/>
                    <a:gd name="connsiteX19" fmla="*/ 734134 w 2691114"/>
                    <a:gd name="connsiteY19" fmla="*/ 8422 h 3945914"/>
                    <a:gd name="connsiteX20" fmla="*/ 719928 w 2691114"/>
                    <a:gd name="connsiteY20" fmla="*/ 18681 h 3945914"/>
                    <a:gd name="connsiteX21" fmla="*/ 128041 w 2691114"/>
                    <a:gd name="connsiteY21" fmla="*/ 953863 h 3945914"/>
                    <a:gd name="connsiteX22" fmla="*/ 139090 w 2691114"/>
                    <a:gd name="connsiteY22" fmla="*/ 1073029 h 3945914"/>
                    <a:gd name="connsiteX23" fmla="*/ 236948 w 2691114"/>
                    <a:gd name="connsiteY23" fmla="*/ 1153526 h 3945914"/>
                    <a:gd name="connsiteX24" fmla="*/ 441347 w 2691114"/>
                    <a:gd name="connsiteY24" fmla="*/ 1213504 h 3945914"/>
                    <a:gd name="connsiteX25" fmla="*/ 680469 w 2691114"/>
                    <a:gd name="connsiteY25" fmla="*/ 1423427 h 3945914"/>
                    <a:gd name="connsiteX26" fmla="*/ 831203 w 2691114"/>
                    <a:gd name="connsiteY26" fmla="*/ 1599415 h 3945914"/>
                    <a:gd name="connsiteX27" fmla="*/ 946424 w 2691114"/>
                    <a:gd name="connsiteY27" fmla="*/ 1795132 h 3945914"/>
                    <a:gd name="connsiteX28" fmla="*/ 1023764 w 2691114"/>
                    <a:gd name="connsiteY28" fmla="*/ 2017682 h 3945914"/>
                    <a:gd name="connsiteX29" fmla="*/ 946424 w 2691114"/>
                    <a:gd name="connsiteY29" fmla="*/ 1855899 h 3945914"/>
                    <a:gd name="connsiteX30" fmla="*/ 839095 w 2691114"/>
                    <a:gd name="connsiteY30" fmla="*/ 1680700 h 3945914"/>
                    <a:gd name="connsiteX31" fmla="*/ 612599 w 2691114"/>
                    <a:gd name="connsiteY31" fmla="*/ 1439999 h 3945914"/>
                    <a:gd name="connsiteX32" fmla="*/ 484752 w 2691114"/>
                    <a:gd name="connsiteY32" fmla="*/ 1372130 h 3945914"/>
                    <a:gd name="connsiteX33" fmla="*/ 381369 w 2691114"/>
                    <a:gd name="connsiteY33" fmla="*/ 1428162 h 3945914"/>
                    <a:gd name="connsiteX34" fmla="*/ 190386 w 2691114"/>
                    <a:gd name="connsiteY34" fmla="*/ 1568636 h 3945914"/>
                    <a:gd name="connsiteX35" fmla="*/ 145403 w 2691114"/>
                    <a:gd name="connsiteY35" fmla="*/ 1703587 h 3945914"/>
                    <a:gd name="connsiteX36" fmla="*/ 58593 w 2691114"/>
                    <a:gd name="connsiteY36" fmla="*/ 1911142 h 3945914"/>
                    <a:gd name="connsiteX37" fmla="*/ 39652 w 2691114"/>
                    <a:gd name="connsiteY37" fmla="*/ 1919823 h 3945914"/>
                    <a:gd name="connsiteX38" fmla="*/ 9664 w 2691114"/>
                    <a:gd name="connsiteY38" fmla="*/ 1842483 h 3945914"/>
                    <a:gd name="connsiteX39" fmla="*/ 193 w 2691114"/>
                    <a:gd name="connsiteY39" fmla="*/ 1881942 h 3945914"/>
                    <a:gd name="connsiteX40" fmla="*/ 35706 w 2691114"/>
                    <a:gd name="connsiteY40" fmla="*/ 2048460 h 3945914"/>
                    <a:gd name="connsiteX41" fmla="*/ 138300 w 2691114"/>
                    <a:gd name="connsiteY41" fmla="*/ 2334933 h 3945914"/>
                    <a:gd name="connsiteX42" fmla="*/ 378212 w 2691114"/>
                    <a:gd name="connsiteY42" fmla="*/ 2626141 h 3945914"/>
                    <a:gd name="connsiteX43" fmla="*/ 1019029 w 2691114"/>
                    <a:gd name="connsiteY43" fmla="*/ 3180148 h 3945914"/>
                    <a:gd name="connsiteX44" fmla="*/ 1722980 w 2691114"/>
                    <a:gd name="connsiteY44" fmla="*/ 3643399 h 3945914"/>
                    <a:gd name="connsiteX45" fmla="*/ 2137301 w 2691114"/>
                    <a:gd name="connsiteY45" fmla="*/ 3869105 h 3945914"/>
                    <a:gd name="connsiteX46" fmla="*/ 2586346 w 2691114"/>
                    <a:gd name="connsiteY46" fmla="*/ 3915667 h 3945914"/>
                    <a:gd name="connsiteX47" fmla="*/ 2691308 w 2691114"/>
                    <a:gd name="connsiteY47" fmla="*/ 3611042 h 39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91114" h="3945914">
                      <a:moveTo>
                        <a:pt x="2691308" y="3611042"/>
                      </a:moveTo>
                      <a:cubicBezTo>
                        <a:pt x="2680259" y="3505291"/>
                        <a:pt x="2647113" y="3405855"/>
                        <a:pt x="2606865" y="3308785"/>
                      </a:cubicBezTo>
                      <a:cubicBezTo>
                        <a:pt x="2495590" y="3042830"/>
                        <a:pt x="2394575" y="2773719"/>
                        <a:pt x="2281722" y="2508553"/>
                      </a:cubicBezTo>
                      <a:cubicBezTo>
                        <a:pt x="2224111" y="2372814"/>
                        <a:pt x="2164133" y="2238653"/>
                        <a:pt x="2097842" y="2106859"/>
                      </a:cubicBezTo>
                      <a:cubicBezTo>
                        <a:pt x="2035497" y="1982168"/>
                        <a:pt x="1955789" y="1866158"/>
                        <a:pt x="1899757" y="1736732"/>
                      </a:cubicBezTo>
                      <a:cubicBezTo>
                        <a:pt x="1830309" y="1576528"/>
                        <a:pt x="1814525" y="1426584"/>
                        <a:pt x="1797163" y="1256120"/>
                      </a:cubicBezTo>
                      <a:cubicBezTo>
                        <a:pt x="1794006" y="1227709"/>
                        <a:pt x="1771120" y="1040673"/>
                        <a:pt x="1714299" y="1094337"/>
                      </a:cubicBezTo>
                      <a:cubicBezTo>
                        <a:pt x="1666159" y="1140110"/>
                        <a:pt x="1647218" y="1205612"/>
                        <a:pt x="1621964" y="1265590"/>
                      </a:cubicBezTo>
                      <a:cubicBezTo>
                        <a:pt x="1576192" y="1333460"/>
                        <a:pt x="1528841" y="1454205"/>
                        <a:pt x="1526473" y="1536280"/>
                      </a:cubicBezTo>
                      <a:cubicBezTo>
                        <a:pt x="1524106" y="1617566"/>
                        <a:pt x="1550149" y="1916666"/>
                        <a:pt x="1531208" y="1982958"/>
                      </a:cubicBezTo>
                      <a:cubicBezTo>
                        <a:pt x="1491749" y="1956914"/>
                        <a:pt x="1502009" y="1872472"/>
                        <a:pt x="1494906" y="1829856"/>
                      </a:cubicBezTo>
                      <a:cubicBezTo>
                        <a:pt x="1494906" y="1731208"/>
                        <a:pt x="1461760" y="1639663"/>
                        <a:pt x="1468863" y="1538647"/>
                      </a:cubicBezTo>
                      <a:cubicBezTo>
                        <a:pt x="1475966" y="1442367"/>
                        <a:pt x="1498063" y="1346876"/>
                        <a:pt x="1535154" y="1257698"/>
                      </a:cubicBezTo>
                      <a:cubicBezTo>
                        <a:pt x="1571457" y="1169310"/>
                        <a:pt x="1576192" y="1073819"/>
                        <a:pt x="1617230" y="986219"/>
                      </a:cubicBezTo>
                      <a:cubicBezTo>
                        <a:pt x="1655899" y="903355"/>
                        <a:pt x="1659845" y="814967"/>
                        <a:pt x="1648007" y="724211"/>
                      </a:cubicBezTo>
                      <a:cubicBezTo>
                        <a:pt x="1633013" y="605044"/>
                        <a:pt x="1586451" y="490612"/>
                        <a:pt x="1523317" y="388808"/>
                      </a:cubicBezTo>
                      <a:cubicBezTo>
                        <a:pt x="1491749" y="337511"/>
                        <a:pt x="1455447" y="289371"/>
                        <a:pt x="1414409" y="244387"/>
                      </a:cubicBezTo>
                      <a:cubicBezTo>
                        <a:pt x="1374161" y="200193"/>
                        <a:pt x="1327599" y="178096"/>
                        <a:pt x="1277092" y="147318"/>
                      </a:cubicBezTo>
                      <a:cubicBezTo>
                        <a:pt x="1120833" y="53405"/>
                        <a:pt x="944845" y="62875"/>
                        <a:pt x="780695" y="3687"/>
                      </a:cubicBezTo>
                      <a:cubicBezTo>
                        <a:pt x="764123" y="-1838"/>
                        <a:pt x="749128" y="-1838"/>
                        <a:pt x="734134" y="8422"/>
                      </a:cubicBezTo>
                      <a:cubicBezTo>
                        <a:pt x="728609" y="11578"/>
                        <a:pt x="724663" y="14735"/>
                        <a:pt x="719928" y="18681"/>
                      </a:cubicBezTo>
                      <a:cubicBezTo>
                        <a:pt x="433455" y="245176"/>
                        <a:pt x="152506" y="549012"/>
                        <a:pt x="128041" y="953863"/>
                      </a:cubicBezTo>
                      <a:cubicBezTo>
                        <a:pt x="125674" y="995690"/>
                        <a:pt x="124095" y="1034359"/>
                        <a:pt x="139090" y="1073029"/>
                      </a:cubicBezTo>
                      <a:cubicBezTo>
                        <a:pt x="161187" y="1128272"/>
                        <a:pt x="187230" y="1129061"/>
                        <a:pt x="236948" y="1153526"/>
                      </a:cubicBezTo>
                      <a:cubicBezTo>
                        <a:pt x="300872" y="1185093"/>
                        <a:pt x="375844" y="1185093"/>
                        <a:pt x="441347" y="1213504"/>
                      </a:cubicBezTo>
                      <a:cubicBezTo>
                        <a:pt x="549465" y="1260066"/>
                        <a:pt x="599972" y="1345298"/>
                        <a:pt x="680469" y="1423427"/>
                      </a:cubicBezTo>
                      <a:cubicBezTo>
                        <a:pt x="735712" y="1477091"/>
                        <a:pt x="787009" y="1536280"/>
                        <a:pt x="831203" y="1599415"/>
                      </a:cubicBezTo>
                      <a:cubicBezTo>
                        <a:pt x="875397" y="1660971"/>
                        <a:pt x="914067" y="1726473"/>
                        <a:pt x="946424" y="1795132"/>
                      </a:cubicBezTo>
                      <a:cubicBezTo>
                        <a:pt x="974834" y="1855110"/>
                        <a:pt x="1028499" y="1950601"/>
                        <a:pt x="1023764" y="2017682"/>
                      </a:cubicBezTo>
                      <a:cubicBezTo>
                        <a:pt x="979569" y="1984536"/>
                        <a:pt x="970888" y="1904039"/>
                        <a:pt x="946424" y="1855899"/>
                      </a:cubicBezTo>
                      <a:cubicBezTo>
                        <a:pt x="914857" y="1795132"/>
                        <a:pt x="879343" y="1736732"/>
                        <a:pt x="839095" y="1680700"/>
                      </a:cubicBezTo>
                      <a:cubicBezTo>
                        <a:pt x="774382" y="1591523"/>
                        <a:pt x="697831" y="1510237"/>
                        <a:pt x="612599" y="1439999"/>
                      </a:cubicBezTo>
                      <a:cubicBezTo>
                        <a:pt x="574719" y="1409221"/>
                        <a:pt x="534470" y="1377654"/>
                        <a:pt x="484752" y="1372130"/>
                      </a:cubicBezTo>
                      <a:cubicBezTo>
                        <a:pt x="436612" y="1366606"/>
                        <a:pt x="412147" y="1396594"/>
                        <a:pt x="381369" y="1428162"/>
                      </a:cubicBezTo>
                      <a:cubicBezTo>
                        <a:pt x="326126" y="1484194"/>
                        <a:pt x="266148" y="1543383"/>
                        <a:pt x="190386" y="1568636"/>
                      </a:cubicBezTo>
                      <a:cubicBezTo>
                        <a:pt x="116203" y="1593101"/>
                        <a:pt x="141457" y="1638084"/>
                        <a:pt x="145403" y="1703587"/>
                      </a:cubicBezTo>
                      <a:cubicBezTo>
                        <a:pt x="150927" y="1780927"/>
                        <a:pt x="117782" y="1860634"/>
                        <a:pt x="58593" y="1911142"/>
                      </a:cubicBezTo>
                      <a:cubicBezTo>
                        <a:pt x="53069" y="1915877"/>
                        <a:pt x="46755" y="1920612"/>
                        <a:pt x="39652" y="1919823"/>
                      </a:cubicBezTo>
                      <a:cubicBezTo>
                        <a:pt x="15188" y="1917455"/>
                        <a:pt x="41231" y="1832224"/>
                        <a:pt x="9664" y="1842483"/>
                      </a:cubicBezTo>
                      <a:cubicBezTo>
                        <a:pt x="-2174" y="1846429"/>
                        <a:pt x="193" y="1873261"/>
                        <a:pt x="193" y="1881942"/>
                      </a:cubicBezTo>
                      <a:cubicBezTo>
                        <a:pt x="-2174" y="1935607"/>
                        <a:pt x="20712" y="1997163"/>
                        <a:pt x="35706" y="2048460"/>
                      </a:cubicBezTo>
                      <a:cubicBezTo>
                        <a:pt x="63328" y="2142372"/>
                        <a:pt x="90949" y="2248123"/>
                        <a:pt x="138300" y="2334933"/>
                      </a:cubicBezTo>
                      <a:cubicBezTo>
                        <a:pt x="201435" y="2451732"/>
                        <a:pt x="288245" y="2532229"/>
                        <a:pt x="378212" y="2626141"/>
                      </a:cubicBezTo>
                      <a:cubicBezTo>
                        <a:pt x="574719" y="2832119"/>
                        <a:pt x="786220" y="3014420"/>
                        <a:pt x="1019029" y="3180148"/>
                      </a:cubicBezTo>
                      <a:cubicBezTo>
                        <a:pt x="1247892" y="3342720"/>
                        <a:pt x="1487014" y="3491086"/>
                        <a:pt x="1722980" y="3643399"/>
                      </a:cubicBezTo>
                      <a:cubicBezTo>
                        <a:pt x="1854773" y="3728630"/>
                        <a:pt x="1991302" y="3809916"/>
                        <a:pt x="2137301" y="3869105"/>
                      </a:cubicBezTo>
                      <a:cubicBezTo>
                        <a:pt x="2261992" y="3919613"/>
                        <a:pt x="2460866" y="4000898"/>
                        <a:pt x="2586346" y="3915667"/>
                      </a:cubicBezTo>
                      <a:cubicBezTo>
                        <a:pt x="2685783" y="3847797"/>
                        <a:pt x="2702356" y="3721528"/>
                        <a:pt x="2691308" y="3611042"/>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A04BDF51-5B7A-DE69-86E1-6363283B2599}"/>
                    </a:ext>
                  </a:extLst>
                </p:cNvPr>
                <p:cNvSpPr/>
                <p:nvPr/>
              </p:nvSpPr>
              <p:spPr>
                <a:xfrm>
                  <a:off x="5790302" y="3151454"/>
                  <a:ext cx="284106" cy="631346"/>
                </a:xfrm>
                <a:custGeom>
                  <a:avLst/>
                  <a:gdLst>
                    <a:gd name="connsiteX0" fmla="*/ 11333 w 284105"/>
                    <a:gd name="connsiteY0" fmla="*/ 637414 h 631346"/>
                    <a:gd name="connsiteX1" fmla="*/ 64208 w 284105"/>
                    <a:gd name="connsiteY1" fmla="*/ 508777 h 631346"/>
                    <a:gd name="connsiteX2" fmla="*/ 57105 w 284105"/>
                    <a:gd name="connsiteY2" fmla="*/ 441696 h 631346"/>
                    <a:gd name="connsiteX3" fmla="*/ 78413 w 284105"/>
                    <a:gd name="connsiteY3" fmla="*/ 398291 h 631346"/>
                    <a:gd name="connsiteX4" fmla="*/ 89462 w 284105"/>
                    <a:gd name="connsiteY4" fmla="*/ 385665 h 631346"/>
                    <a:gd name="connsiteX5" fmla="*/ 75256 w 284105"/>
                    <a:gd name="connsiteY5" fmla="*/ 373038 h 631346"/>
                    <a:gd name="connsiteX6" fmla="*/ 177850 w 284105"/>
                    <a:gd name="connsiteY6" fmla="*/ 311481 h 631346"/>
                    <a:gd name="connsiteX7" fmla="*/ 285179 w 284105"/>
                    <a:gd name="connsiteY7" fmla="*/ 135494 h 631346"/>
                    <a:gd name="connsiteX8" fmla="*/ 199947 w 284105"/>
                    <a:gd name="connsiteY8" fmla="*/ 67624 h 631346"/>
                    <a:gd name="connsiteX9" fmla="*/ 79991 w 284105"/>
                    <a:gd name="connsiteY9" fmla="*/ 1332 h 631346"/>
                    <a:gd name="connsiteX10" fmla="*/ 54738 w 284105"/>
                    <a:gd name="connsiteY10" fmla="*/ 27375 h 631346"/>
                    <a:gd name="connsiteX11" fmla="*/ 11333 w 284105"/>
                    <a:gd name="connsiteY11" fmla="*/ 308325 h 631346"/>
                    <a:gd name="connsiteX12" fmla="*/ 1073 w 284105"/>
                    <a:gd name="connsiteY12" fmla="*/ 594009 h 631346"/>
                    <a:gd name="connsiteX13" fmla="*/ 11333 w 284105"/>
                    <a:gd name="connsiteY13" fmla="*/ 637414 h 6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105" h="631346">
                      <a:moveTo>
                        <a:pt x="11333" y="637414"/>
                      </a:moveTo>
                      <a:cubicBezTo>
                        <a:pt x="54738" y="605057"/>
                        <a:pt x="64997" y="559285"/>
                        <a:pt x="64208" y="508777"/>
                      </a:cubicBezTo>
                      <a:cubicBezTo>
                        <a:pt x="68943" y="485891"/>
                        <a:pt x="62629" y="463794"/>
                        <a:pt x="57105" y="441696"/>
                      </a:cubicBezTo>
                      <a:cubicBezTo>
                        <a:pt x="53159" y="423545"/>
                        <a:pt x="60262" y="406972"/>
                        <a:pt x="78413" y="398291"/>
                      </a:cubicBezTo>
                      <a:cubicBezTo>
                        <a:pt x="83937" y="395924"/>
                        <a:pt x="88672" y="392767"/>
                        <a:pt x="89462" y="385665"/>
                      </a:cubicBezTo>
                      <a:cubicBezTo>
                        <a:pt x="84726" y="381719"/>
                        <a:pt x="76835" y="380140"/>
                        <a:pt x="75256" y="373038"/>
                      </a:cubicBezTo>
                      <a:cubicBezTo>
                        <a:pt x="107613" y="349362"/>
                        <a:pt x="143915" y="332000"/>
                        <a:pt x="177850" y="311481"/>
                      </a:cubicBezTo>
                      <a:cubicBezTo>
                        <a:pt x="244142" y="272022"/>
                        <a:pt x="285179" y="215990"/>
                        <a:pt x="285179" y="135494"/>
                      </a:cubicBezTo>
                      <a:cubicBezTo>
                        <a:pt x="267028" y="99980"/>
                        <a:pt x="234671" y="82618"/>
                        <a:pt x="199947" y="67624"/>
                      </a:cubicBezTo>
                      <a:cubicBezTo>
                        <a:pt x="157331" y="49473"/>
                        <a:pt x="117083" y="28954"/>
                        <a:pt x="79991" y="1332"/>
                      </a:cubicBezTo>
                      <a:cubicBezTo>
                        <a:pt x="56316" y="-4981"/>
                        <a:pt x="57105" y="12381"/>
                        <a:pt x="54738" y="27375"/>
                      </a:cubicBezTo>
                      <a:cubicBezTo>
                        <a:pt x="38954" y="120499"/>
                        <a:pt x="23170" y="214412"/>
                        <a:pt x="11333" y="308325"/>
                      </a:cubicBezTo>
                      <a:cubicBezTo>
                        <a:pt x="-505" y="403816"/>
                        <a:pt x="-1294" y="498518"/>
                        <a:pt x="1073" y="594009"/>
                      </a:cubicBezTo>
                      <a:cubicBezTo>
                        <a:pt x="2651" y="608214"/>
                        <a:pt x="5019" y="623209"/>
                        <a:pt x="11333" y="637414"/>
                      </a:cubicBezTo>
                      <a:close/>
                    </a:path>
                  </a:pathLst>
                </a:custGeom>
                <a:solidFill>
                  <a:schemeClr val="accent1">
                    <a:lumMod val="50000"/>
                  </a:schemeClr>
                </a:solidFill>
                <a:ln w="7884"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FB258C5B-9B8E-C7A2-1C6B-DF5645FF0013}"/>
                  </a:ext>
                </a:extLst>
              </p:cNvPr>
              <p:cNvSpPr/>
              <p:nvPr/>
            </p:nvSpPr>
            <p:spPr>
              <a:xfrm>
                <a:off x="3978897" y="136986"/>
                <a:ext cx="2343874" cy="1586258"/>
              </a:xfrm>
              <a:custGeom>
                <a:avLst/>
                <a:gdLst>
                  <a:gd name="connsiteX0" fmla="*/ 2344387 w 2343873"/>
                  <a:gd name="connsiteY0" fmla="*/ 1261446 h 1586257"/>
                  <a:gd name="connsiteX1" fmla="*/ 2126573 w 2343873"/>
                  <a:gd name="connsiteY1" fmla="*/ 744531 h 1586257"/>
                  <a:gd name="connsiteX2" fmla="*/ 1357908 w 2343873"/>
                  <a:gd name="connsiteY2" fmla="*/ 282070 h 1586257"/>
                  <a:gd name="connsiteX3" fmla="*/ 724984 w 2343873"/>
                  <a:gd name="connsiteY3" fmla="*/ 32688 h 1586257"/>
                  <a:gd name="connsiteX4" fmla="*/ 630282 w 2343873"/>
                  <a:gd name="connsiteY4" fmla="*/ 53207 h 1586257"/>
                  <a:gd name="connsiteX5" fmla="*/ 634228 w 2343873"/>
                  <a:gd name="connsiteY5" fmla="*/ 7435 h 1586257"/>
                  <a:gd name="connsiteX6" fmla="*/ 198598 w 2343873"/>
                  <a:gd name="connsiteY6" fmla="*/ 387821 h 1586257"/>
                  <a:gd name="connsiteX7" fmla="*/ 514 w 2343873"/>
                  <a:gd name="connsiteY7" fmla="*/ 1474526 h 1586257"/>
                  <a:gd name="connsiteX8" fmla="*/ 3670 w 2343873"/>
                  <a:gd name="connsiteY8" fmla="*/ 1571595 h 1586257"/>
                  <a:gd name="connsiteX9" fmla="*/ 986203 w 2343873"/>
                  <a:gd name="connsiteY9" fmla="*/ 1457953 h 1586257"/>
                  <a:gd name="connsiteX10" fmla="*/ 1060386 w 2343873"/>
                  <a:gd name="connsiteY10" fmla="*/ 1536871 h 1586257"/>
                  <a:gd name="connsiteX11" fmla="*/ 1089586 w 2343873"/>
                  <a:gd name="connsiteY11" fmla="*/ 1571595 h 1586257"/>
                  <a:gd name="connsiteX12" fmla="*/ 1118786 w 2343873"/>
                  <a:gd name="connsiteY12" fmla="*/ 1592903 h 1586257"/>
                  <a:gd name="connsiteX13" fmla="*/ 1130624 w 2343873"/>
                  <a:gd name="connsiteY13" fmla="*/ 1547920 h 1586257"/>
                  <a:gd name="connsiteX14" fmla="*/ 1155088 w 2343873"/>
                  <a:gd name="connsiteY14" fmla="*/ 1440591 h 1586257"/>
                  <a:gd name="connsiteX15" fmla="*/ 1155088 w 2343873"/>
                  <a:gd name="connsiteY15" fmla="*/ 1388505 h 1586257"/>
                  <a:gd name="connsiteX16" fmla="*/ 1181921 w 2343873"/>
                  <a:gd name="connsiteY16" fmla="*/ 1324581 h 1586257"/>
                  <a:gd name="connsiteX17" fmla="*/ 1249001 w 2343873"/>
                  <a:gd name="connsiteY17" fmla="*/ 1367986 h 1586257"/>
                  <a:gd name="connsiteX18" fmla="*/ 1300298 w 2343873"/>
                  <a:gd name="connsiteY18" fmla="*/ 1447694 h 1586257"/>
                  <a:gd name="connsiteX19" fmla="*/ 2344387 w 2343873"/>
                  <a:gd name="connsiteY19" fmla="*/ 1261446 h 1586257"/>
                  <a:gd name="connsiteX20" fmla="*/ 208858 w 2343873"/>
                  <a:gd name="connsiteY20" fmla="*/ 356253 h 1586257"/>
                  <a:gd name="connsiteX21" fmla="*/ 199388 w 2343873"/>
                  <a:gd name="connsiteY21" fmla="*/ 383086 h 1586257"/>
                  <a:gd name="connsiteX22" fmla="*/ 199388 w 2343873"/>
                  <a:gd name="connsiteY22" fmla="*/ 382297 h 1586257"/>
                  <a:gd name="connsiteX23" fmla="*/ 208858 w 2343873"/>
                  <a:gd name="connsiteY23" fmla="*/ 356253 h 15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3873" h="1586257">
                    <a:moveTo>
                      <a:pt x="2344387" y="1261446"/>
                    </a:moveTo>
                    <a:cubicBezTo>
                      <a:pt x="2353068" y="1257500"/>
                      <a:pt x="2264680" y="917363"/>
                      <a:pt x="2126573" y="744531"/>
                    </a:cubicBezTo>
                    <a:cubicBezTo>
                      <a:pt x="1959266" y="534609"/>
                      <a:pt x="1514956" y="357043"/>
                      <a:pt x="1357908" y="282070"/>
                    </a:cubicBezTo>
                    <a:cubicBezTo>
                      <a:pt x="1144829" y="179476"/>
                      <a:pt x="949112" y="99769"/>
                      <a:pt x="724984" y="32688"/>
                    </a:cubicBezTo>
                    <a:cubicBezTo>
                      <a:pt x="687892" y="21640"/>
                      <a:pt x="656325" y="26375"/>
                      <a:pt x="630282" y="53207"/>
                    </a:cubicBezTo>
                    <a:cubicBezTo>
                      <a:pt x="633438" y="38213"/>
                      <a:pt x="635017" y="22429"/>
                      <a:pt x="634228" y="7435"/>
                    </a:cubicBezTo>
                    <a:cubicBezTo>
                      <a:pt x="438510" y="-47808"/>
                      <a:pt x="232533" y="217357"/>
                      <a:pt x="198598" y="387821"/>
                    </a:cubicBezTo>
                    <a:cubicBezTo>
                      <a:pt x="159929" y="749267"/>
                      <a:pt x="-10535" y="1118604"/>
                      <a:pt x="514" y="1474526"/>
                    </a:cubicBezTo>
                    <a:cubicBezTo>
                      <a:pt x="1303" y="1487942"/>
                      <a:pt x="-276" y="1578698"/>
                      <a:pt x="3670" y="1571595"/>
                    </a:cubicBezTo>
                    <a:cubicBezTo>
                      <a:pt x="205701" y="1223566"/>
                      <a:pt x="701308" y="1263814"/>
                      <a:pt x="986203" y="1457953"/>
                    </a:cubicBezTo>
                    <a:cubicBezTo>
                      <a:pt x="1016981" y="1478472"/>
                      <a:pt x="1039868" y="1506882"/>
                      <a:pt x="1060386" y="1536871"/>
                    </a:cubicBezTo>
                    <a:cubicBezTo>
                      <a:pt x="1069067" y="1549498"/>
                      <a:pt x="1080116" y="1560547"/>
                      <a:pt x="1089586" y="1571595"/>
                    </a:cubicBezTo>
                    <a:cubicBezTo>
                      <a:pt x="1095110" y="1577909"/>
                      <a:pt x="1107737" y="1595271"/>
                      <a:pt x="1118786" y="1592903"/>
                    </a:cubicBezTo>
                    <a:cubicBezTo>
                      <a:pt x="1129834" y="1590536"/>
                      <a:pt x="1129834" y="1556601"/>
                      <a:pt x="1130624" y="1547920"/>
                    </a:cubicBezTo>
                    <a:cubicBezTo>
                      <a:pt x="1135359" y="1498201"/>
                      <a:pt x="1145618" y="1488731"/>
                      <a:pt x="1155088" y="1440591"/>
                    </a:cubicBezTo>
                    <a:cubicBezTo>
                      <a:pt x="1156667" y="1431910"/>
                      <a:pt x="1147986" y="1412969"/>
                      <a:pt x="1155088" y="1388505"/>
                    </a:cubicBezTo>
                    <a:cubicBezTo>
                      <a:pt x="1168504" y="1344311"/>
                      <a:pt x="1159824" y="1324581"/>
                      <a:pt x="1181921" y="1324581"/>
                    </a:cubicBezTo>
                    <a:cubicBezTo>
                      <a:pt x="1200072" y="1324581"/>
                      <a:pt x="1229272" y="1332473"/>
                      <a:pt x="1249001" y="1367986"/>
                    </a:cubicBezTo>
                    <a:cubicBezTo>
                      <a:pt x="1262417" y="1386137"/>
                      <a:pt x="1279779" y="1441380"/>
                      <a:pt x="1300298" y="1447694"/>
                    </a:cubicBezTo>
                    <a:cubicBezTo>
                      <a:pt x="1579669" y="1530558"/>
                      <a:pt x="2076854" y="1380613"/>
                      <a:pt x="2344387" y="1261446"/>
                    </a:cubicBezTo>
                    <a:close/>
                    <a:moveTo>
                      <a:pt x="208858" y="356253"/>
                    </a:moveTo>
                    <a:cubicBezTo>
                      <a:pt x="204123" y="364934"/>
                      <a:pt x="201755" y="373615"/>
                      <a:pt x="199388" y="383086"/>
                    </a:cubicBezTo>
                    <a:cubicBezTo>
                      <a:pt x="199388" y="383086"/>
                      <a:pt x="199388" y="382297"/>
                      <a:pt x="199388" y="382297"/>
                    </a:cubicBezTo>
                    <a:cubicBezTo>
                      <a:pt x="197809" y="371248"/>
                      <a:pt x="202544" y="364145"/>
                      <a:pt x="208858" y="356253"/>
                    </a:cubicBezTo>
                    <a:close/>
                  </a:path>
                </a:pathLst>
              </a:custGeom>
              <a:solidFill>
                <a:schemeClr val="accent1"/>
              </a:solidFill>
              <a:ln w="7884" cap="flat">
                <a:noFill/>
                <a:prstDash val="solid"/>
                <a:miter/>
              </a:ln>
            </p:spPr>
            <p:txBody>
              <a:bodyPr rtlCol="0" anchor="ctr"/>
              <a:lstStyle/>
              <a:p>
                <a:endParaRPr lang="en-US"/>
              </a:p>
            </p:txBody>
          </p:sp>
          <p:grpSp>
            <p:nvGrpSpPr>
              <p:cNvPr id="60" name="Graphic 390">
                <a:extLst>
                  <a:ext uri="{FF2B5EF4-FFF2-40B4-BE49-F238E27FC236}">
                    <a16:creationId xmlns:a16="http://schemas.microsoft.com/office/drawing/2014/main" id="{AF735279-CBD5-CE1A-6A2A-3406CD6811C3}"/>
                  </a:ext>
                </a:extLst>
              </p:cNvPr>
              <p:cNvGrpSpPr/>
              <p:nvPr/>
            </p:nvGrpSpPr>
            <p:grpSpPr>
              <a:xfrm>
                <a:off x="3204507" y="2447184"/>
                <a:ext cx="4474668" cy="4166886"/>
                <a:chOff x="3204507" y="2447184"/>
                <a:chExt cx="4474668" cy="4166886"/>
              </a:xfrm>
              <a:solidFill>
                <a:srgbClr val="FEFEFE"/>
              </a:solidFill>
            </p:grpSpPr>
            <p:sp>
              <p:nvSpPr>
                <p:cNvPr id="4099" name="Freeform: Shape 4098">
                  <a:extLst>
                    <a:ext uri="{FF2B5EF4-FFF2-40B4-BE49-F238E27FC236}">
                      <a16:creationId xmlns:a16="http://schemas.microsoft.com/office/drawing/2014/main" id="{3DEEDA96-86EF-7835-DEB5-91A0C0D81C6B}"/>
                    </a:ext>
                  </a:extLst>
                </p:cNvPr>
                <p:cNvSpPr/>
                <p:nvPr/>
              </p:nvSpPr>
              <p:spPr>
                <a:xfrm>
                  <a:off x="3204507" y="3174195"/>
                  <a:ext cx="4474668" cy="3432946"/>
                </a:xfrm>
                <a:custGeom>
                  <a:avLst/>
                  <a:gdLst>
                    <a:gd name="connsiteX0" fmla="*/ 4471438 w 4474667"/>
                    <a:gd name="connsiteY0" fmla="*/ 3182674 h 3432945"/>
                    <a:gd name="connsiteX1" fmla="*/ 4129721 w 4474667"/>
                    <a:gd name="connsiteY1" fmla="*/ 2930925 h 3432945"/>
                    <a:gd name="connsiteX2" fmla="*/ 3464440 w 4474667"/>
                    <a:gd name="connsiteY2" fmla="*/ 2481091 h 3432945"/>
                    <a:gd name="connsiteX3" fmla="*/ 2986195 w 4474667"/>
                    <a:gd name="connsiteY3" fmla="*/ 2103861 h 3432945"/>
                    <a:gd name="connsiteX4" fmla="*/ 2594760 w 4474667"/>
                    <a:gd name="connsiteY4" fmla="*/ 1425953 h 3432945"/>
                    <a:gd name="connsiteX5" fmla="*/ 2504004 w 4474667"/>
                    <a:gd name="connsiteY5" fmla="*/ 594154 h 3432945"/>
                    <a:gd name="connsiteX6" fmla="*/ 2509529 w 4474667"/>
                    <a:gd name="connsiteY6" fmla="*/ 346351 h 3432945"/>
                    <a:gd name="connsiteX7" fmla="*/ 2481907 w 4474667"/>
                    <a:gd name="connsiteY7" fmla="*/ 119066 h 3432945"/>
                    <a:gd name="connsiteX8" fmla="*/ 2270406 w 4474667"/>
                    <a:gd name="connsiteY8" fmla="*/ 98547 h 3432945"/>
                    <a:gd name="connsiteX9" fmla="*/ 2087316 w 4474667"/>
                    <a:gd name="connsiteY9" fmla="*/ 3845 h 3432945"/>
                    <a:gd name="connsiteX10" fmla="*/ 1857663 w 4474667"/>
                    <a:gd name="connsiteY10" fmla="*/ 70926 h 3432945"/>
                    <a:gd name="connsiteX11" fmla="*/ 1740075 w 4474667"/>
                    <a:gd name="connsiteY11" fmla="*/ 62245 h 3432945"/>
                    <a:gd name="connsiteX12" fmla="*/ 1601968 w 4474667"/>
                    <a:gd name="connsiteY12" fmla="*/ 83553 h 3432945"/>
                    <a:gd name="connsiteX13" fmla="*/ 1598811 w 4474667"/>
                    <a:gd name="connsiteY13" fmla="*/ 416588 h 3432945"/>
                    <a:gd name="connsiteX14" fmla="*/ 1623276 w 4474667"/>
                    <a:gd name="connsiteY14" fmla="*/ 701483 h 3432945"/>
                    <a:gd name="connsiteX15" fmla="*/ 1694302 w 4474667"/>
                    <a:gd name="connsiteY15" fmla="*/ 1046356 h 3432945"/>
                    <a:gd name="connsiteX16" fmla="*/ 1728237 w 4474667"/>
                    <a:gd name="connsiteY16" fmla="*/ 1298106 h 3432945"/>
                    <a:gd name="connsiteX17" fmla="*/ 1949998 w 4474667"/>
                    <a:gd name="connsiteY17" fmla="*/ 1884468 h 3432945"/>
                    <a:gd name="connsiteX18" fmla="*/ 2237260 w 4474667"/>
                    <a:gd name="connsiteY18" fmla="*/ 2238022 h 3432945"/>
                    <a:gd name="connsiteX19" fmla="*/ 2144137 w 4474667"/>
                    <a:gd name="connsiteY19" fmla="*/ 2181991 h 3432945"/>
                    <a:gd name="connsiteX20" fmla="*/ 2046278 w 4474667"/>
                    <a:gd name="connsiteY20" fmla="*/ 2087289 h 3432945"/>
                    <a:gd name="connsiteX21" fmla="*/ 1870290 w 4474667"/>
                    <a:gd name="connsiteY21" fmla="*/ 1872631 h 3432945"/>
                    <a:gd name="connsiteX22" fmla="*/ 1581449 w 4474667"/>
                    <a:gd name="connsiteY22" fmla="*/ 1273641 h 3432945"/>
                    <a:gd name="connsiteX23" fmla="*/ 1519893 w 4474667"/>
                    <a:gd name="connsiteY23" fmla="*/ 935870 h 3432945"/>
                    <a:gd name="connsiteX24" fmla="*/ 1438607 w 4474667"/>
                    <a:gd name="connsiteY24" fmla="*/ 725159 h 3432945"/>
                    <a:gd name="connsiteX25" fmla="*/ 1146609 w 4474667"/>
                    <a:gd name="connsiteY25" fmla="*/ 468674 h 3432945"/>
                    <a:gd name="connsiteX26" fmla="*/ 594181 w 4474667"/>
                    <a:gd name="connsiteY26" fmla="*/ 212979 h 3432945"/>
                    <a:gd name="connsiteX27" fmla="*/ 22813 w 4474667"/>
                    <a:gd name="connsiteY27" fmla="*/ 771720 h 3432945"/>
                    <a:gd name="connsiteX28" fmla="*/ 28337 w 4474667"/>
                    <a:gd name="connsiteY28" fmla="*/ 1408591 h 3432945"/>
                    <a:gd name="connsiteX29" fmla="*/ 207481 w 4474667"/>
                    <a:gd name="connsiteY29" fmla="*/ 1929452 h 3432945"/>
                    <a:gd name="connsiteX30" fmla="*/ 429242 w 4474667"/>
                    <a:gd name="connsiteY30" fmla="*/ 2249071 h 3432945"/>
                    <a:gd name="connsiteX31" fmla="*/ 602073 w 4474667"/>
                    <a:gd name="connsiteY31" fmla="*/ 2418745 h 3432945"/>
                    <a:gd name="connsiteX32" fmla="*/ 805682 w 4474667"/>
                    <a:gd name="connsiteY32" fmla="*/ 2403751 h 3432945"/>
                    <a:gd name="connsiteX33" fmla="*/ 1042437 w 4474667"/>
                    <a:gd name="connsiteY33" fmla="*/ 2341406 h 3432945"/>
                    <a:gd name="connsiteX34" fmla="*/ 1458337 w 4474667"/>
                    <a:gd name="connsiteY34" fmla="*/ 2283795 h 3432945"/>
                    <a:gd name="connsiteX35" fmla="*/ 1814258 w 4474667"/>
                    <a:gd name="connsiteY35" fmla="*/ 2334303 h 3432945"/>
                    <a:gd name="connsiteX36" fmla="*/ 2046278 w 4474667"/>
                    <a:gd name="connsiteY36" fmla="*/ 2444788 h 3432945"/>
                    <a:gd name="connsiteX37" fmla="*/ 1769275 w 4474667"/>
                    <a:gd name="connsiteY37" fmla="*/ 2385600 h 3432945"/>
                    <a:gd name="connsiteX38" fmla="*/ 1119777 w 4474667"/>
                    <a:gd name="connsiteY38" fmla="*/ 2480302 h 3432945"/>
                    <a:gd name="connsiteX39" fmla="*/ 1359689 w 4474667"/>
                    <a:gd name="connsiteY39" fmla="*/ 2816493 h 3432945"/>
                    <a:gd name="connsiteX40" fmla="*/ 1635114 w 4474667"/>
                    <a:gd name="connsiteY40" fmla="*/ 2973541 h 3432945"/>
                    <a:gd name="connsiteX41" fmla="*/ 2477961 w 4474667"/>
                    <a:gd name="connsiteY41" fmla="*/ 3305787 h 3432945"/>
                    <a:gd name="connsiteX42" fmla="*/ 3429716 w 4474667"/>
                    <a:gd name="connsiteY42" fmla="*/ 3436002 h 3432945"/>
                    <a:gd name="connsiteX43" fmla="*/ 4355428 w 4474667"/>
                    <a:gd name="connsiteY43" fmla="*/ 3297895 h 3432945"/>
                    <a:gd name="connsiteX44" fmla="*/ 4473805 w 4474667"/>
                    <a:gd name="connsiteY44" fmla="*/ 3230814 h 3432945"/>
                    <a:gd name="connsiteX45" fmla="*/ 4471438 w 4474667"/>
                    <a:gd name="connsiteY45" fmla="*/ 3182674 h 3432945"/>
                    <a:gd name="connsiteX46" fmla="*/ 1623276 w 4474667"/>
                    <a:gd name="connsiteY46" fmla="*/ 2177255 h 3432945"/>
                    <a:gd name="connsiteX47" fmla="*/ 1622487 w 4474667"/>
                    <a:gd name="connsiteY47" fmla="*/ 2175677 h 3432945"/>
                    <a:gd name="connsiteX48" fmla="*/ 1623276 w 4474667"/>
                    <a:gd name="connsiteY48" fmla="*/ 2175677 h 3432945"/>
                    <a:gd name="connsiteX49" fmla="*/ 1623276 w 4474667"/>
                    <a:gd name="connsiteY49" fmla="*/ 2175677 h 3432945"/>
                    <a:gd name="connsiteX50" fmla="*/ 1623276 w 4474667"/>
                    <a:gd name="connsiteY50" fmla="*/ 2177255 h 3432945"/>
                    <a:gd name="connsiteX51" fmla="*/ 1760594 w 4474667"/>
                    <a:gd name="connsiteY51" fmla="*/ 1968122 h 3432945"/>
                    <a:gd name="connsiteX52" fmla="*/ 1760594 w 4474667"/>
                    <a:gd name="connsiteY52" fmla="*/ 1968122 h 3432945"/>
                    <a:gd name="connsiteX53" fmla="*/ 1760594 w 4474667"/>
                    <a:gd name="connsiteY53" fmla="*/ 1968122 h 3432945"/>
                    <a:gd name="connsiteX54" fmla="*/ 1760594 w 4474667"/>
                    <a:gd name="connsiteY54" fmla="*/ 1968122 h 34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74667" h="3432945">
                      <a:moveTo>
                        <a:pt x="4471438" y="3182674"/>
                      </a:moveTo>
                      <a:cubicBezTo>
                        <a:pt x="4406725" y="3069032"/>
                        <a:pt x="4239418" y="2994060"/>
                        <a:pt x="4129721" y="2930925"/>
                      </a:cubicBezTo>
                      <a:cubicBezTo>
                        <a:pt x="3897701" y="2796764"/>
                        <a:pt x="3678309" y="2642084"/>
                        <a:pt x="3464440" y="2481091"/>
                      </a:cubicBezTo>
                      <a:cubicBezTo>
                        <a:pt x="3304236" y="2360346"/>
                        <a:pt x="3128248" y="2245914"/>
                        <a:pt x="2986195" y="2103861"/>
                      </a:cubicBezTo>
                      <a:cubicBezTo>
                        <a:pt x="2799159" y="1916825"/>
                        <a:pt x="2670522" y="1677702"/>
                        <a:pt x="2594760" y="1425953"/>
                      </a:cubicBezTo>
                      <a:cubicBezTo>
                        <a:pt x="2511896" y="1152107"/>
                        <a:pt x="2505583" y="877471"/>
                        <a:pt x="2504004" y="594154"/>
                      </a:cubicBezTo>
                      <a:cubicBezTo>
                        <a:pt x="2504004" y="511290"/>
                        <a:pt x="2506372" y="429215"/>
                        <a:pt x="2509529" y="346351"/>
                      </a:cubicBezTo>
                      <a:cubicBezTo>
                        <a:pt x="2510318" y="314783"/>
                        <a:pt x="2560825" y="100915"/>
                        <a:pt x="2481907" y="119066"/>
                      </a:cubicBezTo>
                      <a:cubicBezTo>
                        <a:pt x="2409302" y="135639"/>
                        <a:pt x="2337486" y="132482"/>
                        <a:pt x="2270406" y="98547"/>
                      </a:cubicBezTo>
                      <a:cubicBezTo>
                        <a:pt x="2217531" y="72504"/>
                        <a:pt x="2148083" y="-19830"/>
                        <a:pt x="2087316" y="3845"/>
                      </a:cubicBezTo>
                      <a:cubicBezTo>
                        <a:pt x="2013132" y="32256"/>
                        <a:pt x="1937371" y="62245"/>
                        <a:pt x="1857663" y="70926"/>
                      </a:cubicBezTo>
                      <a:cubicBezTo>
                        <a:pt x="1818993" y="75661"/>
                        <a:pt x="1777167" y="75661"/>
                        <a:pt x="1740075" y="62245"/>
                      </a:cubicBezTo>
                      <a:cubicBezTo>
                        <a:pt x="1677729" y="40148"/>
                        <a:pt x="1618541" y="-11938"/>
                        <a:pt x="1601968" y="83553"/>
                      </a:cubicBezTo>
                      <a:cubicBezTo>
                        <a:pt x="1582238" y="195617"/>
                        <a:pt x="1598811" y="304524"/>
                        <a:pt x="1598811" y="416588"/>
                      </a:cubicBezTo>
                      <a:cubicBezTo>
                        <a:pt x="1598811" y="512079"/>
                        <a:pt x="1605914" y="607570"/>
                        <a:pt x="1623276" y="701483"/>
                      </a:cubicBezTo>
                      <a:cubicBezTo>
                        <a:pt x="1644584" y="817493"/>
                        <a:pt x="1676940" y="929557"/>
                        <a:pt x="1694302" y="1046356"/>
                      </a:cubicBezTo>
                      <a:cubicBezTo>
                        <a:pt x="1710086" y="1130010"/>
                        <a:pt x="1715610" y="1214452"/>
                        <a:pt x="1728237" y="1298106"/>
                      </a:cubicBezTo>
                      <a:cubicBezTo>
                        <a:pt x="1759805" y="1509606"/>
                        <a:pt x="1840301" y="1701378"/>
                        <a:pt x="1949998" y="1884468"/>
                      </a:cubicBezTo>
                      <a:cubicBezTo>
                        <a:pt x="2027338" y="2013105"/>
                        <a:pt x="2139402" y="2123591"/>
                        <a:pt x="2237260" y="2238022"/>
                      </a:cubicBezTo>
                      <a:cubicBezTo>
                        <a:pt x="2212796" y="2209612"/>
                        <a:pt x="2174126" y="2202509"/>
                        <a:pt x="2144137" y="2181991"/>
                      </a:cubicBezTo>
                      <a:cubicBezTo>
                        <a:pt x="2107834" y="2156737"/>
                        <a:pt x="2076267" y="2118856"/>
                        <a:pt x="2046278" y="2087289"/>
                      </a:cubicBezTo>
                      <a:cubicBezTo>
                        <a:pt x="1982354" y="2020208"/>
                        <a:pt x="1923955" y="1948392"/>
                        <a:pt x="1870290" y="1872631"/>
                      </a:cubicBezTo>
                      <a:cubicBezTo>
                        <a:pt x="1747178" y="1698221"/>
                        <a:pt x="1630379" y="1482774"/>
                        <a:pt x="1581449" y="1273641"/>
                      </a:cubicBezTo>
                      <a:cubicBezTo>
                        <a:pt x="1555406" y="1161577"/>
                        <a:pt x="1552249" y="1046356"/>
                        <a:pt x="1519893" y="935870"/>
                      </a:cubicBezTo>
                      <a:cubicBezTo>
                        <a:pt x="1498585" y="864055"/>
                        <a:pt x="1474120" y="791450"/>
                        <a:pt x="1438607" y="725159"/>
                      </a:cubicBezTo>
                      <a:cubicBezTo>
                        <a:pt x="1375472" y="608359"/>
                        <a:pt x="1257095" y="534965"/>
                        <a:pt x="1146609" y="468674"/>
                      </a:cubicBezTo>
                      <a:cubicBezTo>
                        <a:pt x="973778" y="365291"/>
                        <a:pt x="785163" y="277692"/>
                        <a:pt x="594181" y="212979"/>
                      </a:cubicBezTo>
                      <a:cubicBezTo>
                        <a:pt x="254832" y="97758"/>
                        <a:pt x="65429" y="497874"/>
                        <a:pt x="22813" y="771720"/>
                      </a:cubicBezTo>
                      <a:cubicBezTo>
                        <a:pt x="-10333" y="982432"/>
                        <a:pt x="-6387" y="1198668"/>
                        <a:pt x="28337" y="1408591"/>
                      </a:cubicBezTo>
                      <a:cubicBezTo>
                        <a:pt x="58326" y="1590892"/>
                        <a:pt x="120671" y="1766880"/>
                        <a:pt x="207481" y="1929452"/>
                      </a:cubicBezTo>
                      <a:cubicBezTo>
                        <a:pt x="268249" y="2043883"/>
                        <a:pt x="343221" y="2151212"/>
                        <a:pt x="429242" y="2249071"/>
                      </a:cubicBezTo>
                      <a:cubicBezTo>
                        <a:pt x="481328" y="2309049"/>
                        <a:pt x="531047" y="2379286"/>
                        <a:pt x="602073" y="2418745"/>
                      </a:cubicBezTo>
                      <a:cubicBezTo>
                        <a:pt x="671521" y="2457415"/>
                        <a:pt x="737812" y="2432162"/>
                        <a:pt x="805682" y="2403751"/>
                      </a:cubicBezTo>
                      <a:cubicBezTo>
                        <a:pt x="879076" y="2372973"/>
                        <a:pt x="963519" y="2358767"/>
                        <a:pt x="1042437" y="2341406"/>
                      </a:cubicBezTo>
                      <a:cubicBezTo>
                        <a:pt x="1178966" y="2311416"/>
                        <a:pt x="1318651" y="2292476"/>
                        <a:pt x="1458337" y="2283795"/>
                      </a:cubicBezTo>
                      <a:cubicBezTo>
                        <a:pt x="1578292" y="2276692"/>
                        <a:pt x="1696670" y="2305892"/>
                        <a:pt x="1814258" y="2334303"/>
                      </a:cubicBezTo>
                      <a:cubicBezTo>
                        <a:pt x="1855296" y="2343773"/>
                        <a:pt x="2057326" y="2390335"/>
                        <a:pt x="2046278" y="2444788"/>
                      </a:cubicBezTo>
                      <a:cubicBezTo>
                        <a:pt x="1953154" y="2458205"/>
                        <a:pt x="1857663" y="2409275"/>
                        <a:pt x="1769275" y="2385600"/>
                      </a:cubicBezTo>
                      <a:cubicBezTo>
                        <a:pt x="1572768" y="2332724"/>
                        <a:pt x="1267354" y="2301157"/>
                        <a:pt x="1119777" y="2480302"/>
                      </a:cubicBezTo>
                      <a:cubicBezTo>
                        <a:pt x="1004556" y="2586841"/>
                        <a:pt x="1290241" y="2767564"/>
                        <a:pt x="1359689" y="2816493"/>
                      </a:cubicBezTo>
                      <a:cubicBezTo>
                        <a:pt x="1447288" y="2877261"/>
                        <a:pt x="1539622" y="2926190"/>
                        <a:pt x="1635114" y="2973541"/>
                      </a:cubicBezTo>
                      <a:cubicBezTo>
                        <a:pt x="1902647" y="3104545"/>
                        <a:pt x="2185174" y="3242652"/>
                        <a:pt x="2477961" y="3305787"/>
                      </a:cubicBezTo>
                      <a:cubicBezTo>
                        <a:pt x="2791267" y="3373657"/>
                        <a:pt x="3109308" y="3417062"/>
                        <a:pt x="3429716" y="3436002"/>
                      </a:cubicBezTo>
                      <a:cubicBezTo>
                        <a:pt x="3739865" y="3454154"/>
                        <a:pt x="4067376" y="3419429"/>
                        <a:pt x="4355428" y="3297895"/>
                      </a:cubicBezTo>
                      <a:cubicBezTo>
                        <a:pt x="4393308" y="3282111"/>
                        <a:pt x="4442238" y="3260804"/>
                        <a:pt x="4473805" y="3230814"/>
                      </a:cubicBezTo>
                      <a:cubicBezTo>
                        <a:pt x="4483275" y="3218188"/>
                        <a:pt x="4482486" y="3201615"/>
                        <a:pt x="4471438" y="3182674"/>
                      </a:cubicBezTo>
                      <a:close/>
                      <a:moveTo>
                        <a:pt x="1623276" y="2177255"/>
                      </a:moveTo>
                      <a:cubicBezTo>
                        <a:pt x="1623276" y="2176466"/>
                        <a:pt x="1623276" y="2176466"/>
                        <a:pt x="1622487" y="2175677"/>
                      </a:cubicBezTo>
                      <a:cubicBezTo>
                        <a:pt x="1622487" y="2175677"/>
                        <a:pt x="1622487" y="2175677"/>
                        <a:pt x="1623276" y="2175677"/>
                      </a:cubicBezTo>
                      <a:cubicBezTo>
                        <a:pt x="1623276" y="2175677"/>
                        <a:pt x="1623276" y="2175677"/>
                        <a:pt x="1623276" y="2175677"/>
                      </a:cubicBezTo>
                      <a:cubicBezTo>
                        <a:pt x="1623276" y="2176466"/>
                        <a:pt x="1623276" y="2177255"/>
                        <a:pt x="1623276" y="2177255"/>
                      </a:cubicBezTo>
                      <a:close/>
                      <a:moveTo>
                        <a:pt x="1760594" y="1968122"/>
                      </a:moveTo>
                      <a:cubicBezTo>
                        <a:pt x="1760594" y="1967333"/>
                        <a:pt x="1760594" y="1967333"/>
                        <a:pt x="1760594" y="1968122"/>
                      </a:cubicBezTo>
                      <a:cubicBezTo>
                        <a:pt x="1760594" y="1967333"/>
                        <a:pt x="1760594" y="1968122"/>
                        <a:pt x="1760594" y="1968122"/>
                      </a:cubicBezTo>
                      <a:cubicBezTo>
                        <a:pt x="1760594" y="1968122"/>
                        <a:pt x="1760594" y="1968122"/>
                        <a:pt x="1760594" y="1968122"/>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E9E0FC18-2679-9E0A-3C5F-32337DB70FA2}"/>
                    </a:ext>
                  </a:extLst>
                </p:cNvPr>
                <p:cNvSpPr/>
                <p:nvPr/>
              </p:nvSpPr>
              <p:spPr>
                <a:xfrm>
                  <a:off x="3624278" y="3363914"/>
                  <a:ext cx="55243" cy="7892"/>
                </a:xfrm>
                <a:custGeom>
                  <a:avLst/>
                  <a:gdLst>
                    <a:gd name="connsiteX0" fmla="*/ 0 w 55242"/>
                    <a:gd name="connsiteY0" fmla="*/ 4319 h 0"/>
                    <a:gd name="connsiteX1" fmla="*/ 60767 w 55242"/>
                    <a:gd name="connsiteY1" fmla="*/ 4319 h 0"/>
                    <a:gd name="connsiteX2" fmla="*/ 0 w 55242"/>
                    <a:gd name="connsiteY2" fmla="*/ 4319 h 0"/>
                  </a:gdLst>
                  <a:ahLst/>
                  <a:cxnLst>
                    <a:cxn ang="0">
                      <a:pos x="connsiteX0" y="connsiteY0"/>
                    </a:cxn>
                    <a:cxn ang="0">
                      <a:pos x="connsiteX1" y="connsiteY1"/>
                    </a:cxn>
                    <a:cxn ang="0">
                      <a:pos x="connsiteX2" y="connsiteY2"/>
                    </a:cxn>
                  </a:cxnLst>
                  <a:rect l="l" t="t" r="r" b="b"/>
                  <a:pathLst>
                    <a:path w="55242">
                      <a:moveTo>
                        <a:pt x="0" y="4319"/>
                      </a:moveTo>
                      <a:cubicBezTo>
                        <a:pt x="20519" y="4319"/>
                        <a:pt x="41037" y="4319"/>
                        <a:pt x="60767" y="4319"/>
                      </a:cubicBezTo>
                      <a:cubicBezTo>
                        <a:pt x="41037" y="1162"/>
                        <a:pt x="20519" y="-3573"/>
                        <a:pt x="0" y="4319"/>
                      </a:cubicBezTo>
                      <a:close/>
                    </a:path>
                  </a:pathLst>
                </a:custGeom>
                <a:solidFill>
                  <a:srgbClr val="FEFEFE"/>
                </a:solidFill>
                <a:ln w="7884" cap="flat">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E71D1391-20AE-D314-822C-59DC013F37A7}"/>
                    </a:ext>
                  </a:extLst>
                </p:cNvPr>
                <p:cNvSpPr/>
                <p:nvPr/>
              </p:nvSpPr>
              <p:spPr>
                <a:xfrm>
                  <a:off x="4896302" y="2447184"/>
                  <a:ext cx="970695" cy="733940"/>
                </a:xfrm>
                <a:custGeom>
                  <a:avLst/>
                  <a:gdLst>
                    <a:gd name="connsiteX0" fmla="*/ 23815 w 970695"/>
                    <a:gd name="connsiteY0" fmla="*/ 612479 h 733940"/>
                    <a:gd name="connsiteX1" fmla="*/ 366320 w 970695"/>
                    <a:gd name="connsiteY1" fmla="*/ 648781 h 733940"/>
                    <a:gd name="connsiteX2" fmla="*/ 419196 w 970695"/>
                    <a:gd name="connsiteY2" fmla="*/ 667722 h 733940"/>
                    <a:gd name="connsiteX3" fmla="*/ 434190 w 970695"/>
                    <a:gd name="connsiteY3" fmla="*/ 673246 h 733940"/>
                    <a:gd name="connsiteX4" fmla="*/ 552568 w 970695"/>
                    <a:gd name="connsiteY4" fmla="*/ 704813 h 733940"/>
                    <a:gd name="connsiteX5" fmla="*/ 815366 w 970695"/>
                    <a:gd name="connsiteY5" fmla="*/ 697710 h 733940"/>
                    <a:gd name="connsiteX6" fmla="*/ 824836 w 970695"/>
                    <a:gd name="connsiteY6" fmla="*/ 689819 h 733940"/>
                    <a:gd name="connsiteX7" fmla="*/ 937689 w 970695"/>
                    <a:gd name="connsiteY7" fmla="*/ 518566 h 733940"/>
                    <a:gd name="connsiteX8" fmla="*/ 960575 w 970695"/>
                    <a:gd name="connsiteY8" fmla="*/ 288914 h 733940"/>
                    <a:gd name="connsiteX9" fmla="*/ 262937 w 970695"/>
                    <a:gd name="connsiteY9" fmla="*/ 41110 h 733940"/>
                    <a:gd name="connsiteX10" fmla="*/ 31707 w 970695"/>
                    <a:gd name="connsiteY10" fmla="*/ 394664 h 733940"/>
                    <a:gd name="connsiteX11" fmla="*/ 23815 w 970695"/>
                    <a:gd name="connsiteY11" fmla="*/ 612479 h 73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5" h="733940">
                      <a:moveTo>
                        <a:pt x="23815" y="612479"/>
                      </a:moveTo>
                      <a:cubicBezTo>
                        <a:pt x="105890" y="704813"/>
                        <a:pt x="262148" y="689029"/>
                        <a:pt x="366320" y="648781"/>
                      </a:cubicBezTo>
                      <a:cubicBezTo>
                        <a:pt x="397099" y="636943"/>
                        <a:pt x="402623" y="638522"/>
                        <a:pt x="419196" y="667722"/>
                      </a:cubicBezTo>
                      <a:cubicBezTo>
                        <a:pt x="423142" y="674824"/>
                        <a:pt x="425509" y="677981"/>
                        <a:pt x="434190" y="673246"/>
                      </a:cubicBezTo>
                      <a:cubicBezTo>
                        <a:pt x="487855" y="644046"/>
                        <a:pt x="506795" y="681138"/>
                        <a:pt x="552568" y="704813"/>
                      </a:cubicBezTo>
                      <a:cubicBezTo>
                        <a:pt x="640956" y="751375"/>
                        <a:pt x="728555" y="739537"/>
                        <a:pt x="815366" y="697710"/>
                      </a:cubicBezTo>
                      <a:cubicBezTo>
                        <a:pt x="818522" y="695343"/>
                        <a:pt x="821679" y="692186"/>
                        <a:pt x="824836" y="689819"/>
                      </a:cubicBezTo>
                      <a:cubicBezTo>
                        <a:pt x="890338" y="664565"/>
                        <a:pt x="919538" y="580122"/>
                        <a:pt x="937689" y="518566"/>
                      </a:cubicBezTo>
                      <a:cubicBezTo>
                        <a:pt x="955051" y="460166"/>
                        <a:pt x="994510" y="342578"/>
                        <a:pt x="960575" y="288914"/>
                      </a:cubicBezTo>
                      <a:cubicBezTo>
                        <a:pt x="822468" y="71888"/>
                        <a:pt x="509163" y="-75689"/>
                        <a:pt x="262937" y="41110"/>
                      </a:cubicBezTo>
                      <a:cubicBezTo>
                        <a:pt x="108258" y="114504"/>
                        <a:pt x="105890" y="263660"/>
                        <a:pt x="31707" y="394664"/>
                      </a:cubicBezTo>
                      <a:cubicBezTo>
                        <a:pt x="3296" y="444383"/>
                        <a:pt x="-18801" y="564339"/>
                        <a:pt x="23815" y="612479"/>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630E257B-A52A-9099-EA07-3C16FCEED2F2}"/>
                  </a:ext>
                </a:extLst>
              </p:cNvPr>
              <p:cNvSpPr/>
              <p:nvPr/>
            </p:nvSpPr>
            <p:spPr>
              <a:xfrm>
                <a:off x="4890917" y="1225097"/>
                <a:ext cx="2233388" cy="1523123"/>
              </a:xfrm>
              <a:custGeom>
                <a:avLst/>
                <a:gdLst>
                  <a:gd name="connsiteX0" fmla="*/ 2161573 w 2233387"/>
                  <a:gd name="connsiteY0" fmla="*/ 432187 h 1523123"/>
                  <a:gd name="connsiteX1" fmla="*/ 2238123 w 2233387"/>
                  <a:gd name="connsiteY1" fmla="*/ 384047 h 1523123"/>
                  <a:gd name="connsiteX2" fmla="*/ 1894828 w 2233387"/>
                  <a:gd name="connsiteY2" fmla="*/ 2872 h 1523123"/>
                  <a:gd name="connsiteX3" fmla="*/ 1885358 w 2233387"/>
                  <a:gd name="connsiteY3" fmla="*/ 1293 h 1523123"/>
                  <a:gd name="connsiteX4" fmla="*/ 982533 w 2233387"/>
                  <a:gd name="connsiteY4" fmla="*/ 319334 h 1523123"/>
                  <a:gd name="connsiteX5" fmla="*/ 377230 w 2233387"/>
                  <a:gd name="connsiteY5" fmla="*/ 346166 h 1523123"/>
                  <a:gd name="connsiteX6" fmla="*/ 363024 w 2233387"/>
                  <a:gd name="connsiteY6" fmla="*/ 344588 h 1523123"/>
                  <a:gd name="connsiteX7" fmla="*/ 245436 w 2233387"/>
                  <a:gd name="connsiteY7" fmla="*/ 354058 h 1523123"/>
                  <a:gd name="connsiteX8" fmla="*/ 194928 w 2233387"/>
                  <a:gd name="connsiteY8" fmla="*/ 794422 h 1523123"/>
                  <a:gd name="connsiteX9" fmla="*/ 0 w 2233387"/>
                  <a:gd name="connsiteY9" fmla="*/ 1357899 h 1523123"/>
                  <a:gd name="connsiteX10" fmla="*/ 535855 w 2233387"/>
                  <a:gd name="connsiteY10" fmla="*/ 1114041 h 1523123"/>
                  <a:gd name="connsiteX11" fmla="*/ 1040143 w 2233387"/>
                  <a:gd name="connsiteY11" fmla="*/ 1525995 h 1523123"/>
                  <a:gd name="connsiteX12" fmla="*/ 1234282 w 2233387"/>
                  <a:gd name="connsiteY12" fmla="*/ 1158235 h 1523123"/>
                  <a:gd name="connsiteX13" fmla="*/ 1512864 w 2233387"/>
                  <a:gd name="connsiteY13" fmla="*/ 829935 h 1523123"/>
                  <a:gd name="connsiteX14" fmla="*/ 2161573 w 2233387"/>
                  <a:gd name="connsiteY14" fmla="*/ 432187 h 1523123"/>
                  <a:gd name="connsiteX15" fmla="*/ 2152102 w 2233387"/>
                  <a:gd name="connsiteY15" fmla="*/ 406144 h 1523123"/>
                  <a:gd name="connsiteX16" fmla="*/ 2147367 w 2233387"/>
                  <a:gd name="connsiteY16" fmla="*/ 404566 h 1523123"/>
                  <a:gd name="connsiteX17" fmla="*/ 2152102 w 2233387"/>
                  <a:gd name="connsiteY17" fmla="*/ 406144 h 152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387" h="1523123">
                    <a:moveTo>
                      <a:pt x="2161573" y="432187"/>
                    </a:moveTo>
                    <a:cubicBezTo>
                      <a:pt x="2187615" y="419560"/>
                      <a:pt x="2212080" y="395885"/>
                      <a:pt x="2238123" y="384047"/>
                    </a:cubicBezTo>
                    <a:cubicBezTo>
                      <a:pt x="2166307" y="240416"/>
                      <a:pt x="1985584" y="129141"/>
                      <a:pt x="1894828" y="2872"/>
                    </a:cubicBezTo>
                    <a:cubicBezTo>
                      <a:pt x="1891672" y="-1074"/>
                      <a:pt x="1888515" y="-285"/>
                      <a:pt x="1885358" y="1293"/>
                    </a:cubicBezTo>
                    <a:cubicBezTo>
                      <a:pt x="1736992" y="66795"/>
                      <a:pt x="1167202" y="273561"/>
                      <a:pt x="982533" y="319334"/>
                    </a:cubicBezTo>
                    <a:cubicBezTo>
                      <a:pt x="853896" y="350901"/>
                      <a:pt x="419056" y="409301"/>
                      <a:pt x="377230" y="346166"/>
                    </a:cubicBezTo>
                    <a:cubicBezTo>
                      <a:pt x="375651" y="343799"/>
                      <a:pt x="364603" y="342220"/>
                      <a:pt x="363024" y="344588"/>
                    </a:cubicBezTo>
                    <a:cubicBezTo>
                      <a:pt x="348030" y="354058"/>
                      <a:pt x="261220" y="350112"/>
                      <a:pt x="245436" y="354058"/>
                    </a:cubicBezTo>
                    <a:cubicBezTo>
                      <a:pt x="183090" y="602651"/>
                      <a:pt x="180723" y="695774"/>
                      <a:pt x="194928" y="794422"/>
                    </a:cubicBezTo>
                    <a:cubicBezTo>
                      <a:pt x="223339" y="996453"/>
                      <a:pt x="76551" y="1114041"/>
                      <a:pt x="0" y="1357899"/>
                    </a:cubicBezTo>
                    <a:cubicBezTo>
                      <a:pt x="202031" y="1132193"/>
                      <a:pt x="445888" y="1106149"/>
                      <a:pt x="535855" y="1114041"/>
                    </a:cubicBezTo>
                    <a:cubicBezTo>
                      <a:pt x="752091" y="1132982"/>
                      <a:pt x="988057" y="1301867"/>
                      <a:pt x="1040143" y="1525995"/>
                    </a:cubicBezTo>
                    <a:cubicBezTo>
                      <a:pt x="1085916" y="1346850"/>
                      <a:pt x="1190088" y="1222159"/>
                      <a:pt x="1234282" y="1158235"/>
                    </a:cubicBezTo>
                    <a:cubicBezTo>
                      <a:pt x="1315568" y="1039069"/>
                      <a:pt x="1408692" y="929372"/>
                      <a:pt x="1512864" y="829935"/>
                    </a:cubicBezTo>
                    <a:cubicBezTo>
                      <a:pt x="1699111" y="652369"/>
                      <a:pt x="1929552" y="541094"/>
                      <a:pt x="2161573" y="432187"/>
                    </a:cubicBezTo>
                    <a:close/>
                    <a:moveTo>
                      <a:pt x="2152102" y="406144"/>
                    </a:moveTo>
                    <a:cubicBezTo>
                      <a:pt x="2150524" y="406144"/>
                      <a:pt x="2148946" y="405355"/>
                      <a:pt x="2147367" y="404566"/>
                    </a:cubicBezTo>
                    <a:cubicBezTo>
                      <a:pt x="2148946" y="404566"/>
                      <a:pt x="2150524" y="405355"/>
                      <a:pt x="2152102" y="406144"/>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47DDC73-E4C2-E1D8-2907-22F6935E673C}"/>
                  </a:ext>
                </a:extLst>
              </p:cNvPr>
              <p:cNvSpPr/>
              <p:nvPr/>
            </p:nvSpPr>
            <p:spPr>
              <a:xfrm>
                <a:off x="4093930" y="1553679"/>
                <a:ext cx="986479" cy="1720419"/>
              </a:xfrm>
              <a:custGeom>
                <a:avLst/>
                <a:gdLst>
                  <a:gd name="connsiteX0" fmla="*/ 994283 w 986478"/>
                  <a:gd name="connsiteY0" fmla="*/ 509245 h 1720418"/>
                  <a:gd name="connsiteX1" fmla="*/ 878273 w 986478"/>
                  <a:gd name="connsiteY1" fmla="*/ 147010 h 1720418"/>
                  <a:gd name="connsiteX2" fmla="*/ 744112 w 986478"/>
                  <a:gd name="connsiteY2" fmla="*/ 73616 h 1720418"/>
                  <a:gd name="connsiteX3" fmla="*/ 398450 w 986478"/>
                  <a:gd name="connsiteY3" fmla="*/ 222 h 1720418"/>
                  <a:gd name="connsiteX4" fmla="*/ 102506 w 986478"/>
                  <a:gd name="connsiteY4" fmla="*/ 124913 h 1720418"/>
                  <a:gd name="connsiteX5" fmla="*/ 10172 w 986478"/>
                  <a:gd name="connsiteY5" fmla="*/ 255918 h 1720418"/>
                  <a:gd name="connsiteX6" fmla="*/ 1491 w 986478"/>
                  <a:gd name="connsiteY6" fmla="*/ 441376 h 1720418"/>
                  <a:gd name="connsiteX7" fmla="*/ 35425 w 986478"/>
                  <a:gd name="connsiteY7" fmla="*/ 700228 h 1720418"/>
                  <a:gd name="connsiteX8" fmla="*/ 105663 w 986478"/>
                  <a:gd name="connsiteY8" fmla="*/ 951188 h 1720418"/>
                  <a:gd name="connsiteX9" fmla="*/ 217727 w 986478"/>
                  <a:gd name="connsiteY9" fmla="*/ 1258969 h 1720418"/>
                  <a:gd name="connsiteX10" fmla="*/ 381877 w 986478"/>
                  <a:gd name="connsiteY10" fmla="*/ 1554123 h 1720418"/>
                  <a:gd name="connsiteX11" fmla="*/ 474211 w 986478"/>
                  <a:gd name="connsiteY11" fmla="*/ 1663031 h 1720418"/>
                  <a:gd name="connsiteX12" fmla="*/ 531032 w 986478"/>
                  <a:gd name="connsiteY12" fmla="*/ 1708803 h 1720418"/>
                  <a:gd name="connsiteX13" fmla="*/ 577594 w 986478"/>
                  <a:gd name="connsiteY13" fmla="*/ 1701701 h 1720418"/>
                  <a:gd name="connsiteX14" fmla="*/ 841970 w 986478"/>
                  <a:gd name="connsiteY14" fmla="*/ 913307 h 1720418"/>
                  <a:gd name="connsiteX15" fmla="*/ 920889 w 986478"/>
                  <a:gd name="connsiteY15" fmla="*/ 752314 h 1720418"/>
                  <a:gd name="connsiteX16" fmla="*/ 963505 w 986478"/>
                  <a:gd name="connsiteY16" fmla="*/ 668660 h 1720418"/>
                  <a:gd name="connsiteX17" fmla="*/ 994283 w 986478"/>
                  <a:gd name="connsiteY17" fmla="*/ 509245 h 172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6478" h="1720418">
                    <a:moveTo>
                      <a:pt x="994283" y="509245"/>
                    </a:moveTo>
                    <a:cubicBezTo>
                      <a:pt x="995861" y="371927"/>
                      <a:pt x="954824" y="205410"/>
                      <a:pt x="878273" y="147010"/>
                    </a:cubicBezTo>
                    <a:cubicBezTo>
                      <a:pt x="837235" y="115443"/>
                      <a:pt x="791463" y="93346"/>
                      <a:pt x="744112" y="73616"/>
                    </a:cubicBezTo>
                    <a:cubicBezTo>
                      <a:pt x="633626" y="27844"/>
                      <a:pt x="519984" y="-2935"/>
                      <a:pt x="398450" y="222"/>
                    </a:cubicBezTo>
                    <a:cubicBezTo>
                      <a:pt x="288753" y="2590"/>
                      <a:pt x="182213" y="49941"/>
                      <a:pt x="102506" y="124913"/>
                    </a:cubicBezTo>
                    <a:cubicBezTo>
                      <a:pt x="64625" y="160426"/>
                      <a:pt x="22798" y="203042"/>
                      <a:pt x="10172" y="255918"/>
                    </a:cubicBezTo>
                    <a:cubicBezTo>
                      <a:pt x="-3245" y="314317"/>
                      <a:pt x="-88" y="382187"/>
                      <a:pt x="1491" y="441376"/>
                    </a:cubicBezTo>
                    <a:cubicBezTo>
                      <a:pt x="3858" y="528186"/>
                      <a:pt x="15696" y="614996"/>
                      <a:pt x="35425" y="700228"/>
                    </a:cubicBezTo>
                    <a:cubicBezTo>
                      <a:pt x="55155" y="785459"/>
                      <a:pt x="85144" y="865956"/>
                      <a:pt x="105663" y="951188"/>
                    </a:cubicBezTo>
                    <a:cubicBezTo>
                      <a:pt x="130916" y="1057727"/>
                      <a:pt x="164851" y="1162689"/>
                      <a:pt x="217727" y="1258969"/>
                    </a:cubicBezTo>
                    <a:cubicBezTo>
                      <a:pt x="271391" y="1356828"/>
                      <a:pt x="317953" y="1461000"/>
                      <a:pt x="381877" y="1554123"/>
                    </a:cubicBezTo>
                    <a:cubicBezTo>
                      <a:pt x="408709" y="1593583"/>
                      <a:pt x="439487" y="1630674"/>
                      <a:pt x="474211" y="1663031"/>
                    </a:cubicBezTo>
                    <a:cubicBezTo>
                      <a:pt x="492362" y="1679604"/>
                      <a:pt x="511303" y="1694598"/>
                      <a:pt x="531032" y="1708803"/>
                    </a:cubicBezTo>
                    <a:cubicBezTo>
                      <a:pt x="553129" y="1723798"/>
                      <a:pt x="568913" y="1734847"/>
                      <a:pt x="577594" y="1701701"/>
                    </a:cubicBezTo>
                    <a:cubicBezTo>
                      <a:pt x="644675" y="1431800"/>
                      <a:pt x="744901" y="1161110"/>
                      <a:pt x="841970" y="913307"/>
                    </a:cubicBezTo>
                    <a:cubicBezTo>
                      <a:pt x="864068" y="858064"/>
                      <a:pt x="894057" y="805978"/>
                      <a:pt x="920889" y="752314"/>
                    </a:cubicBezTo>
                    <a:cubicBezTo>
                      <a:pt x="935094" y="723903"/>
                      <a:pt x="949299" y="696282"/>
                      <a:pt x="963505" y="668660"/>
                    </a:cubicBezTo>
                    <a:cubicBezTo>
                      <a:pt x="983234" y="630779"/>
                      <a:pt x="993494" y="573169"/>
                      <a:pt x="994283" y="509245"/>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6809EC-BF15-3DD2-B73A-394A77F0786D}"/>
                  </a:ext>
                </a:extLst>
              </p:cNvPr>
              <p:cNvSpPr/>
              <p:nvPr/>
            </p:nvSpPr>
            <p:spPr>
              <a:xfrm>
                <a:off x="7702521" y="2814976"/>
                <a:ext cx="323565" cy="189404"/>
              </a:xfrm>
              <a:custGeom>
                <a:avLst/>
                <a:gdLst>
                  <a:gd name="connsiteX0" fmla="*/ 317506 w 323565"/>
                  <a:gd name="connsiteY0" fmla="*/ 165768 h 189403"/>
                  <a:gd name="connsiteX1" fmla="*/ 304090 w 323565"/>
                  <a:gd name="connsiteY1" fmla="*/ 126309 h 189403"/>
                  <a:gd name="connsiteX2" fmla="*/ 196762 w 323565"/>
                  <a:gd name="connsiteY2" fmla="*/ 33185 h 189403"/>
                  <a:gd name="connsiteX3" fmla="*/ 50763 w 323565"/>
                  <a:gd name="connsiteY3" fmla="*/ 828 h 189403"/>
                  <a:gd name="connsiteX4" fmla="*/ 27876 w 323565"/>
                  <a:gd name="connsiteY4" fmla="*/ 3985 h 189403"/>
                  <a:gd name="connsiteX5" fmla="*/ 27087 w 323565"/>
                  <a:gd name="connsiteY5" fmla="*/ 3985 h 189403"/>
                  <a:gd name="connsiteX6" fmla="*/ 1044 w 323565"/>
                  <a:gd name="connsiteY6" fmla="*/ 71066 h 189403"/>
                  <a:gd name="connsiteX7" fmla="*/ 35768 w 323565"/>
                  <a:gd name="connsiteY7" fmla="*/ 120784 h 189403"/>
                  <a:gd name="connsiteX8" fmla="*/ 89433 w 323565"/>
                  <a:gd name="connsiteY8" fmla="*/ 142092 h 189403"/>
                  <a:gd name="connsiteX9" fmla="*/ 328555 w 323565"/>
                  <a:gd name="connsiteY9" fmla="*/ 191811 h 189403"/>
                  <a:gd name="connsiteX10" fmla="*/ 317506 w 323565"/>
                  <a:gd name="connsiteY10" fmla="*/ 165768 h 1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65" h="189403">
                    <a:moveTo>
                      <a:pt x="317506" y="165768"/>
                    </a:moveTo>
                    <a:cubicBezTo>
                      <a:pt x="311982" y="149195"/>
                      <a:pt x="305669" y="130254"/>
                      <a:pt x="304090" y="126309"/>
                    </a:cubicBezTo>
                    <a:cubicBezTo>
                      <a:pt x="282783" y="86849"/>
                      <a:pt x="244113" y="40287"/>
                      <a:pt x="196762" y="33185"/>
                    </a:cubicBezTo>
                    <a:cubicBezTo>
                      <a:pt x="147043" y="25293"/>
                      <a:pt x="100481" y="6353"/>
                      <a:pt x="50763" y="828"/>
                    </a:cubicBezTo>
                    <a:cubicBezTo>
                      <a:pt x="42082" y="39"/>
                      <a:pt x="34979" y="-1539"/>
                      <a:pt x="27876" y="3985"/>
                    </a:cubicBezTo>
                    <a:cubicBezTo>
                      <a:pt x="27876" y="3985"/>
                      <a:pt x="27087" y="3985"/>
                      <a:pt x="27087" y="3985"/>
                    </a:cubicBezTo>
                    <a:cubicBezTo>
                      <a:pt x="8147" y="22136"/>
                      <a:pt x="-3691" y="43444"/>
                      <a:pt x="1044" y="71066"/>
                    </a:cubicBezTo>
                    <a:cubicBezTo>
                      <a:pt x="-1323" y="75012"/>
                      <a:pt x="27876" y="116049"/>
                      <a:pt x="35768" y="120784"/>
                    </a:cubicBezTo>
                    <a:cubicBezTo>
                      <a:pt x="53130" y="129465"/>
                      <a:pt x="69703" y="138935"/>
                      <a:pt x="89433" y="142092"/>
                    </a:cubicBezTo>
                    <a:cubicBezTo>
                      <a:pt x="169929" y="154719"/>
                      <a:pt x="248847" y="175238"/>
                      <a:pt x="328555" y="191811"/>
                    </a:cubicBezTo>
                    <a:cubicBezTo>
                      <a:pt x="326977" y="191021"/>
                      <a:pt x="322242" y="179184"/>
                      <a:pt x="317506" y="165768"/>
                    </a:cubicBezTo>
                    <a:close/>
                  </a:path>
                </a:pathLst>
              </a:custGeom>
              <a:solidFill>
                <a:schemeClr val="accent1"/>
              </a:solidFill>
              <a:ln w="7884" cap="flat">
                <a:no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5BBD1E89-F9C6-D43F-550F-F66AF7F379CC}"/>
                  </a:ext>
                </a:extLst>
              </p:cNvPr>
              <p:cNvSpPr/>
              <p:nvPr/>
            </p:nvSpPr>
            <p:spPr>
              <a:xfrm>
                <a:off x="7712246" y="2826268"/>
                <a:ext cx="94702" cy="102594"/>
              </a:xfrm>
              <a:custGeom>
                <a:avLst/>
                <a:gdLst>
                  <a:gd name="connsiteX0" fmla="*/ 0 w 94701"/>
                  <a:gd name="connsiteY0" fmla="*/ 51093 h 102593"/>
                  <a:gd name="connsiteX1" fmla="*/ 70237 w 94701"/>
                  <a:gd name="connsiteY1" fmla="*/ 12423 h 102593"/>
                  <a:gd name="connsiteX2" fmla="*/ 78918 w 94701"/>
                  <a:gd name="connsiteY2" fmla="*/ 21104 h 102593"/>
                  <a:gd name="connsiteX3" fmla="*/ 94702 w 94701"/>
                  <a:gd name="connsiteY3" fmla="*/ 62141 h 102593"/>
                  <a:gd name="connsiteX4" fmla="*/ 80497 w 94701"/>
                  <a:gd name="connsiteY4" fmla="*/ 103179 h 102593"/>
                  <a:gd name="connsiteX5" fmla="*/ 26832 w 94701"/>
                  <a:gd name="connsiteY5" fmla="*/ 93709 h 102593"/>
                  <a:gd name="connsiteX6" fmla="*/ 0 w 94701"/>
                  <a:gd name="connsiteY6" fmla="*/ 51093 h 10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01" h="102593">
                    <a:moveTo>
                      <a:pt x="0" y="51093"/>
                    </a:moveTo>
                    <a:cubicBezTo>
                      <a:pt x="4735" y="-993"/>
                      <a:pt x="26832" y="-12042"/>
                      <a:pt x="70237" y="12423"/>
                    </a:cubicBezTo>
                    <a:cubicBezTo>
                      <a:pt x="73394" y="15580"/>
                      <a:pt x="76551" y="17947"/>
                      <a:pt x="78918" y="21104"/>
                    </a:cubicBezTo>
                    <a:cubicBezTo>
                      <a:pt x="86021" y="34520"/>
                      <a:pt x="91546" y="47936"/>
                      <a:pt x="94702" y="62141"/>
                    </a:cubicBezTo>
                    <a:cubicBezTo>
                      <a:pt x="97859" y="78714"/>
                      <a:pt x="100226" y="94498"/>
                      <a:pt x="80497" y="103179"/>
                    </a:cubicBezTo>
                    <a:cubicBezTo>
                      <a:pt x="59978" y="112649"/>
                      <a:pt x="37881" y="109492"/>
                      <a:pt x="26832" y="93709"/>
                    </a:cubicBezTo>
                    <a:cubicBezTo>
                      <a:pt x="17362" y="80293"/>
                      <a:pt x="9470" y="65298"/>
                      <a:pt x="0" y="51093"/>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01A5EE65-9A0E-3CAE-EFA7-F360E7CCC995}"/>
                  </a:ext>
                </a:extLst>
              </p:cNvPr>
              <p:cNvSpPr/>
              <p:nvPr/>
            </p:nvSpPr>
            <p:spPr>
              <a:xfrm>
                <a:off x="7745546" y="2853054"/>
                <a:ext cx="31567" cy="63135"/>
              </a:xfrm>
              <a:custGeom>
                <a:avLst/>
                <a:gdLst>
                  <a:gd name="connsiteX0" fmla="*/ 15630 w 31567"/>
                  <a:gd name="connsiteY0" fmla="*/ 60609 h 63134"/>
                  <a:gd name="connsiteX1" fmla="*/ 3003 w 31567"/>
                  <a:gd name="connsiteY1" fmla="*/ 46404 h 63134"/>
                  <a:gd name="connsiteX2" fmla="*/ 635 w 31567"/>
                  <a:gd name="connsiteY2" fmla="*/ 14047 h 63134"/>
                  <a:gd name="connsiteX3" fmla="*/ 23522 w 31567"/>
                  <a:gd name="connsiteY3" fmla="*/ 4577 h 63134"/>
                  <a:gd name="connsiteX4" fmla="*/ 28257 w 31567"/>
                  <a:gd name="connsiteY4" fmla="*/ 62188 h 63134"/>
                  <a:gd name="connsiteX5" fmla="*/ 15630 w 31567"/>
                  <a:gd name="connsiteY5" fmla="*/ 60609 h 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7" h="63134">
                    <a:moveTo>
                      <a:pt x="15630" y="60609"/>
                    </a:moveTo>
                    <a:cubicBezTo>
                      <a:pt x="10105" y="57452"/>
                      <a:pt x="5371" y="52718"/>
                      <a:pt x="3003" y="46404"/>
                    </a:cubicBezTo>
                    <a:cubicBezTo>
                      <a:pt x="635" y="35355"/>
                      <a:pt x="-943" y="24307"/>
                      <a:pt x="635" y="14047"/>
                    </a:cubicBezTo>
                    <a:cubicBezTo>
                      <a:pt x="2214" y="-158"/>
                      <a:pt x="11684" y="-4104"/>
                      <a:pt x="23522" y="4577"/>
                    </a:cubicBezTo>
                    <a:cubicBezTo>
                      <a:pt x="40884" y="17204"/>
                      <a:pt x="44040" y="47982"/>
                      <a:pt x="28257" y="62188"/>
                    </a:cubicBezTo>
                    <a:cubicBezTo>
                      <a:pt x="24311" y="65344"/>
                      <a:pt x="19576" y="62188"/>
                      <a:pt x="15630" y="60609"/>
                    </a:cubicBezTo>
                    <a:close/>
                  </a:path>
                </a:pathLst>
              </a:custGeom>
              <a:solidFill>
                <a:srgbClr val="393939"/>
              </a:solidFill>
              <a:ln w="7884"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4C82730C-3C87-9897-41BE-56A7440D0A5A}"/>
                </a:ext>
              </a:extLst>
            </p:cNvPr>
            <p:cNvSpPr txBox="1"/>
            <p:nvPr/>
          </p:nvSpPr>
          <p:spPr>
            <a:xfrm>
              <a:off x="902095" y="4310128"/>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Atrium</a:t>
              </a:r>
              <a:endParaRPr lang="ko-KR" altLang="en-US" sz="12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D8108B5D-5761-F823-5B16-F625D66B5691}"/>
                </a:ext>
              </a:extLst>
            </p:cNvPr>
            <p:cNvSpPr txBox="1"/>
            <p:nvPr/>
          </p:nvSpPr>
          <p:spPr>
            <a:xfrm>
              <a:off x="1286023" y="4817590"/>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Tricuspid</a:t>
              </a:r>
            </a:p>
            <a:p>
              <a:pPr algn="ctr"/>
              <a:r>
                <a:rPr lang="en-US" altLang="ko-KR" sz="1200" b="1" dirty="0">
                  <a:solidFill>
                    <a:schemeClr val="tx1">
                      <a:lumMod val="75000"/>
                      <a:lumOff val="25000"/>
                    </a:schemeClr>
                  </a:solidFill>
                  <a:cs typeface="Arial" pitchFamily="34" charset="0"/>
                </a:rPr>
                <a:t>Valve</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81884E3-7869-38C0-2741-98011F23C511}"/>
                </a:ext>
              </a:extLst>
            </p:cNvPr>
            <p:cNvSpPr txBox="1"/>
            <p:nvPr/>
          </p:nvSpPr>
          <p:spPr>
            <a:xfrm>
              <a:off x="2264138" y="5522712"/>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Ventricle</a:t>
              </a:r>
              <a:endParaRPr lang="ko-KR" altLang="en-US" sz="12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ECA95A01-B8E2-B3B7-2C70-981F9EFDFFE5}"/>
                </a:ext>
              </a:extLst>
            </p:cNvPr>
            <p:cNvSpPr txBox="1"/>
            <p:nvPr/>
          </p:nvSpPr>
          <p:spPr>
            <a:xfrm>
              <a:off x="3178280" y="4706426"/>
              <a:ext cx="1277157"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a:t>
              </a:r>
            </a:p>
            <a:p>
              <a:pPr algn="ctr"/>
              <a:r>
                <a:rPr lang="en-US" altLang="ko-KR" sz="1200" b="1" dirty="0">
                  <a:solidFill>
                    <a:schemeClr val="bg1"/>
                  </a:solidFill>
                  <a:cs typeface="Arial" pitchFamily="34" charset="0"/>
                </a:rPr>
                <a:t> Ventricle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7A2175A1-9947-6982-C63D-E0EA9D84A125}"/>
                </a:ext>
              </a:extLst>
            </p:cNvPr>
            <p:cNvSpPr txBox="1"/>
            <p:nvPr/>
          </p:nvSpPr>
          <p:spPr>
            <a:xfrm>
              <a:off x="2805401" y="3185891"/>
              <a:ext cx="901074"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 Atrium</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8344B741-E580-1101-1737-EA3305D3C74E}"/>
                </a:ext>
              </a:extLst>
            </p:cNvPr>
            <p:cNvSpPr txBox="1"/>
            <p:nvPr/>
          </p:nvSpPr>
          <p:spPr>
            <a:xfrm>
              <a:off x="2476204" y="4120632"/>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Aortic</a:t>
              </a:r>
            </a:p>
            <a:p>
              <a:pPr algn="ctr"/>
              <a:r>
                <a:rPr lang="en-US" altLang="ko-KR" sz="1200" b="1" dirty="0">
                  <a:solidFill>
                    <a:schemeClr val="bg1"/>
                  </a:solidFill>
                  <a:cs typeface="Arial" pitchFamily="34" charset="0"/>
                </a:rPr>
                <a:t>Valve</a:t>
              </a:r>
              <a:endParaRPr lang="ko-KR" altLang="en-US" sz="1200" b="1" dirty="0">
                <a:solidFill>
                  <a:schemeClr val="bg1"/>
                </a:solidFill>
                <a:cs typeface="Arial" pitchFamily="34" charset="0"/>
              </a:endParaRPr>
            </a:p>
          </p:txBody>
        </p:sp>
        <p:sp>
          <p:nvSpPr>
            <p:cNvPr id="50" name="TextBox 49">
              <a:extLst>
                <a:ext uri="{FF2B5EF4-FFF2-40B4-BE49-F238E27FC236}">
                  <a16:creationId xmlns:a16="http://schemas.microsoft.com/office/drawing/2014/main" id="{B4E95731-F137-B227-7CCC-BF9F2E2FB504}"/>
                </a:ext>
              </a:extLst>
            </p:cNvPr>
            <p:cNvSpPr txBox="1"/>
            <p:nvPr/>
          </p:nvSpPr>
          <p:spPr>
            <a:xfrm>
              <a:off x="2853693" y="3773996"/>
              <a:ext cx="1020895" cy="415498"/>
            </a:xfrm>
            <a:prstGeom prst="rect">
              <a:avLst/>
            </a:prstGeom>
            <a:noFill/>
          </p:spPr>
          <p:txBody>
            <a:bodyPr wrap="square" rtlCol="0">
              <a:spAutoFit/>
            </a:bodyPr>
            <a:lstStyle/>
            <a:p>
              <a:pPr algn="ctr"/>
              <a:r>
                <a:rPr lang="en-US" altLang="ko-KR" sz="1050" b="1" dirty="0">
                  <a:solidFill>
                    <a:schemeClr val="bg1"/>
                  </a:solidFill>
                  <a:cs typeface="Arial" pitchFamily="34" charset="0"/>
                </a:rPr>
                <a:t>Mitral</a:t>
              </a:r>
            </a:p>
            <a:p>
              <a:pPr algn="ctr"/>
              <a:r>
                <a:rPr lang="en-US" altLang="ko-KR" sz="1050" b="1" dirty="0">
                  <a:solidFill>
                    <a:schemeClr val="bg1"/>
                  </a:solidFill>
                  <a:cs typeface="Arial" pitchFamily="34" charset="0"/>
                </a:rPr>
                <a:t>Valve</a:t>
              </a:r>
              <a:endParaRPr lang="ko-KR" altLang="en-US" sz="1050" b="1" dirty="0">
                <a:solidFill>
                  <a:schemeClr val="bg1"/>
                </a:solidFill>
                <a:cs typeface="Arial" pitchFamily="34" charset="0"/>
              </a:endParaRPr>
            </a:p>
          </p:txBody>
        </p:sp>
        <p:sp>
          <p:nvSpPr>
            <p:cNvPr id="51" name="TextBox 50">
              <a:extLst>
                <a:ext uri="{FF2B5EF4-FFF2-40B4-BE49-F238E27FC236}">
                  <a16:creationId xmlns:a16="http://schemas.microsoft.com/office/drawing/2014/main" id="{69DDCE5A-B699-5C25-9149-CE141F7824A2}"/>
                </a:ext>
              </a:extLst>
            </p:cNvPr>
            <p:cNvSpPr txBox="1"/>
            <p:nvPr/>
          </p:nvSpPr>
          <p:spPr>
            <a:xfrm>
              <a:off x="1801079" y="3882507"/>
              <a:ext cx="1020895" cy="415498"/>
            </a:xfrm>
            <a:prstGeom prst="rect">
              <a:avLst/>
            </a:prstGeom>
            <a:noFill/>
          </p:spPr>
          <p:txBody>
            <a:bodyPr wrap="square" rtlCol="0">
              <a:spAutoFit/>
            </a:bodyPr>
            <a:lstStyle/>
            <a:p>
              <a:pPr algn="ctr"/>
              <a:r>
                <a:rPr lang="en-US" altLang="ko-KR" sz="1050" b="1" dirty="0">
                  <a:cs typeface="Arial" pitchFamily="34" charset="0"/>
                </a:rPr>
                <a:t>Pulmonary</a:t>
              </a:r>
            </a:p>
            <a:p>
              <a:pPr algn="ctr"/>
              <a:r>
                <a:rPr lang="en-US" altLang="ko-KR" sz="1050" b="1" dirty="0">
                  <a:cs typeface="Arial" pitchFamily="34" charset="0"/>
                </a:rPr>
                <a:t>Valve</a:t>
              </a:r>
              <a:endParaRPr lang="ko-KR" altLang="en-US" sz="1050" b="1" dirty="0">
                <a:cs typeface="Arial" pitchFamily="34" charset="0"/>
              </a:endParaRPr>
            </a:p>
          </p:txBody>
        </p:sp>
        <p:sp>
          <p:nvSpPr>
            <p:cNvPr id="52" name="TextBox 51">
              <a:extLst>
                <a:ext uri="{FF2B5EF4-FFF2-40B4-BE49-F238E27FC236}">
                  <a16:creationId xmlns:a16="http://schemas.microsoft.com/office/drawing/2014/main" id="{3E43B42F-EAC5-4DF8-3E79-C263714E68F0}"/>
                </a:ext>
              </a:extLst>
            </p:cNvPr>
            <p:cNvSpPr txBox="1"/>
            <p:nvPr/>
          </p:nvSpPr>
          <p:spPr>
            <a:xfrm>
              <a:off x="2176724" y="2877997"/>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Pulmonary</a:t>
              </a:r>
            </a:p>
            <a:p>
              <a:pPr algn="ctr"/>
              <a:r>
                <a:rPr lang="en-US" altLang="ko-KR" sz="1200" b="1" dirty="0">
                  <a:solidFill>
                    <a:schemeClr val="bg1"/>
                  </a:solidFill>
                  <a:cs typeface="Arial" pitchFamily="34" charset="0"/>
                </a:rPr>
                <a:t>Artery</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45E91E8D-46EC-EE7F-A231-7F26C3D311BD}"/>
                </a:ext>
              </a:extLst>
            </p:cNvPr>
            <p:cNvSpPr txBox="1"/>
            <p:nvPr/>
          </p:nvSpPr>
          <p:spPr>
            <a:xfrm>
              <a:off x="4137998" y="3407954"/>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Coronary</a:t>
              </a:r>
            </a:p>
            <a:p>
              <a:pPr algn="ctr"/>
              <a:r>
                <a:rPr lang="en-US" altLang="ko-KR" sz="1200" b="1" dirty="0">
                  <a:solidFill>
                    <a:schemeClr val="tx1">
                      <a:lumMod val="75000"/>
                      <a:lumOff val="25000"/>
                    </a:schemeClr>
                  </a:solidFill>
                  <a:cs typeface="Arial" pitchFamily="34" charset="0"/>
                </a:rPr>
                <a:t>Artery</a:t>
              </a:r>
              <a:endParaRPr lang="ko-KR" altLang="en-US" sz="12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EEDBBC24-30A4-909E-C47B-64E255C063E9}"/>
                </a:ext>
              </a:extLst>
            </p:cNvPr>
            <p:cNvSpPr txBox="1"/>
            <p:nvPr/>
          </p:nvSpPr>
          <p:spPr>
            <a:xfrm>
              <a:off x="1702095" y="2297134"/>
              <a:ext cx="102089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Aorta</a:t>
              </a:r>
              <a:endParaRPr lang="ko-KR" altLang="en-US" sz="1200" b="1" dirty="0">
                <a:solidFill>
                  <a:schemeClr val="bg1"/>
                </a:solidFill>
                <a:cs typeface="Arial" pitchFamily="34" charset="0"/>
              </a:endParaRPr>
            </a:p>
          </p:txBody>
        </p:sp>
      </p:grpSp>
      <p:sp>
        <p:nvSpPr>
          <p:cNvPr id="4107" name="TextBox 4106">
            <a:extLst>
              <a:ext uri="{FF2B5EF4-FFF2-40B4-BE49-F238E27FC236}">
                <a16:creationId xmlns:a16="http://schemas.microsoft.com/office/drawing/2014/main" id="{54F2CAFC-E9B4-1637-FF83-DCC154EA1BD3}"/>
              </a:ext>
            </a:extLst>
          </p:cNvPr>
          <p:cNvSpPr txBox="1"/>
          <p:nvPr/>
        </p:nvSpPr>
        <p:spPr>
          <a:xfrm>
            <a:off x="1279885" y="544584"/>
            <a:ext cx="4019486" cy="1015663"/>
          </a:xfrm>
          <a:prstGeom prst="rect">
            <a:avLst/>
          </a:prstGeom>
          <a:noFill/>
        </p:spPr>
        <p:txBody>
          <a:bodyPr wrap="square" lIns="36000" tIns="0" rIns="36000" bIns="0" rtlCol="0" anchor="ctr">
            <a:spAutoFit/>
          </a:bodyPr>
          <a:lstStyle/>
          <a:p>
            <a:r>
              <a:rPr lang="en-US" altLang="ko-KR" sz="6600" b="1" dirty="0">
                <a:latin typeface="+mj-lt"/>
              </a:rPr>
              <a:t>The Data:</a:t>
            </a:r>
            <a:endParaRPr lang="ko-KR" altLang="en-US" sz="6600" b="1" dirty="0">
              <a:latin typeface="+mj-lt"/>
            </a:endParaRPr>
          </a:p>
        </p:txBody>
      </p:sp>
      <p:sp>
        <p:nvSpPr>
          <p:cNvPr id="4108" name="TextBox 4107">
            <a:extLst>
              <a:ext uri="{FF2B5EF4-FFF2-40B4-BE49-F238E27FC236}">
                <a16:creationId xmlns:a16="http://schemas.microsoft.com/office/drawing/2014/main" id="{BC9104B0-0DD4-A662-8FA3-BD2766F3EAF6}"/>
              </a:ext>
            </a:extLst>
          </p:cNvPr>
          <p:cNvSpPr txBox="1"/>
          <p:nvPr/>
        </p:nvSpPr>
        <p:spPr>
          <a:xfrm>
            <a:off x="1279885" y="175226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3140</a:t>
            </a:r>
            <a:r>
              <a:rPr lang="en-US" altLang="ko-KR" sz="4000" b="1" dirty="0">
                <a:latin typeface="+mj-lt"/>
              </a:rPr>
              <a:t> Counties</a:t>
            </a:r>
            <a:endParaRPr lang="ko-KR" altLang="en-US" sz="5400" b="1" dirty="0">
              <a:latin typeface="+mj-lt"/>
            </a:endParaRPr>
          </a:p>
        </p:txBody>
      </p:sp>
      <p:sp>
        <p:nvSpPr>
          <p:cNvPr id="4109" name="TextBox 4108">
            <a:extLst>
              <a:ext uri="{FF2B5EF4-FFF2-40B4-BE49-F238E27FC236}">
                <a16:creationId xmlns:a16="http://schemas.microsoft.com/office/drawing/2014/main" id="{17763FD5-071A-3496-52F5-B22075D23083}"/>
              </a:ext>
            </a:extLst>
          </p:cNvPr>
          <p:cNvSpPr txBox="1"/>
          <p:nvPr/>
        </p:nvSpPr>
        <p:spPr>
          <a:xfrm>
            <a:off x="1296179" y="284954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1165</a:t>
            </a:r>
            <a:r>
              <a:rPr lang="en-US" altLang="ko-KR" sz="4000" b="1" dirty="0">
                <a:latin typeface="+mj-lt"/>
              </a:rPr>
              <a:t> Urban</a:t>
            </a:r>
            <a:endParaRPr lang="ko-KR" altLang="en-US" sz="5400" b="1" dirty="0">
              <a:latin typeface="+mj-lt"/>
            </a:endParaRPr>
          </a:p>
        </p:txBody>
      </p:sp>
      <p:sp>
        <p:nvSpPr>
          <p:cNvPr id="4111" name="TextBox 4110">
            <a:extLst>
              <a:ext uri="{FF2B5EF4-FFF2-40B4-BE49-F238E27FC236}">
                <a16:creationId xmlns:a16="http://schemas.microsoft.com/office/drawing/2014/main" id="{DC8D5446-F751-74F1-5BBF-7C34B2E5C6E9}"/>
              </a:ext>
            </a:extLst>
          </p:cNvPr>
          <p:cNvSpPr txBox="1"/>
          <p:nvPr/>
        </p:nvSpPr>
        <p:spPr>
          <a:xfrm>
            <a:off x="1309986" y="3958750"/>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1975</a:t>
            </a:r>
            <a:r>
              <a:rPr lang="en-US" altLang="ko-KR" sz="4000" b="1" dirty="0">
                <a:latin typeface="+mj-lt"/>
              </a:rPr>
              <a:t> Rural</a:t>
            </a:r>
            <a:endParaRPr lang="ko-KR" altLang="en-US" sz="5400" b="1" dirty="0">
              <a:latin typeface="+mj-lt"/>
            </a:endParaRPr>
          </a:p>
        </p:txBody>
      </p:sp>
      <p:sp>
        <p:nvSpPr>
          <p:cNvPr id="4112" name="TextBox 4111">
            <a:extLst>
              <a:ext uri="{FF2B5EF4-FFF2-40B4-BE49-F238E27FC236}">
                <a16:creationId xmlns:a16="http://schemas.microsoft.com/office/drawing/2014/main" id="{8BC248CA-B46B-F678-0D75-34D00A7C8472}"/>
              </a:ext>
            </a:extLst>
          </p:cNvPr>
          <p:cNvSpPr txBox="1"/>
          <p:nvPr/>
        </p:nvSpPr>
        <p:spPr>
          <a:xfrm>
            <a:off x="554059" y="5051566"/>
            <a:ext cx="10617523" cy="1046440"/>
          </a:xfrm>
          <a:prstGeom prst="rect">
            <a:avLst/>
          </a:prstGeom>
          <a:noFill/>
        </p:spPr>
        <p:txBody>
          <a:bodyPr wrap="square" rtlCol="0">
            <a:spAutoFit/>
          </a:bodyPr>
          <a:lstStyle/>
          <a:p>
            <a:r>
              <a:rPr lang="en-US" sz="2800" b="0" i="0" dirty="0">
                <a:solidFill>
                  <a:srgbClr val="212529"/>
                </a:solidFill>
                <a:effectLst/>
              </a:rPr>
              <a:t>Social Economic </a:t>
            </a:r>
            <a:r>
              <a:rPr lang="en-US" sz="2800" b="1" i="0" dirty="0">
                <a:solidFill>
                  <a:srgbClr val="FF0000"/>
                </a:solidFill>
                <a:effectLst/>
              </a:rPr>
              <a:t>|</a:t>
            </a:r>
            <a:r>
              <a:rPr lang="en-US" sz="2800" b="0" i="0" dirty="0">
                <a:solidFill>
                  <a:srgbClr val="212529"/>
                </a:solidFill>
                <a:effectLst/>
              </a:rPr>
              <a:t> Environmental </a:t>
            </a:r>
            <a:r>
              <a:rPr lang="en-US" sz="2800" b="1" i="0" dirty="0">
                <a:solidFill>
                  <a:srgbClr val="FF0000"/>
                </a:solidFill>
                <a:effectLst/>
              </a:rPr>
              <a:t>|</a:t>
            </a:r>
            <a:r>
              <a:rPr lang="en-US" sz="2800" b="0" i="0" dirty="0">
                <a:solidFill>
                  <a:srgbClr val="212529"/>
                </a:solidFill>
                <a:effectLst/>
              </a:rPr>
              <a:t> Health Risk Factors </a:t>
            </a:r>
            <a:r>
              <a:rPr lang="en-US" sz="2800" b="1" i="0" dirty="0">
                <a:solidFill>
                  <a:srgbClr val="FF0000"/>
                </a:solidFill>
                <a:effectLst/>
              </a:rPr>
              <a:t>|</a:t>
            </a:r>
            <a:r>
              <a:rPr lang="en-US" sz="2800" b="0" i="0" dirty="0">
                <a:solidFill>
                  <a:srgbClr val="212529"/>
                </a:solidFill>
                <a:effectLst/>
              </a:rPr>
              <a:t> </a:t>
            </a:r>
          </a:p>
          <a:p>
            <a:endParaRPr lang="en-US" sz="600" b="0" i="0" dirty="0">
              <a:solidFill>
                <a:srgbClr val="212529"/>
              </a:solidFill>
              <a:effectLst/>
            </a:endParaRPr>
          </a:p>
          <a:p>
            <a:r>
              <a:rPr lang="en-US" sz="2800" b="0" i="0" dirty="0">
                <a:solidFill>
                  <a:srgbClr val="212529"/>
                </a:solidFill>
                <a:effectLst/>
              </a:rPr>
              <a:t>Health Prevalence </a:t>
            </a:r>
            <a:r>
              <a:rPr lang="en-US" sz="2800" b="1" i="0" dirty="0">
                <a:solidFill>
                  <a:srgbClr val="FF0000"/>
                </a:solidFill>
                <a:effectLst/>
              </a:rPr>
              <a:t>|</a:t>
            </a:r>
            <a:r>
              <a:rPr lang="en-US" sz="2800" b="0" i="0" dirty="0">
                <a:solidFill>
                  <a:srgbClr val="212529"/>
                </a:solidFill>
                <a:effectLst/>
              </a:rPr>
              <a:t> Health Care Deliverance </a:t>
            </a:r>
            <a:r>
              <a:rPr lang="en-US" sz="2800" b="1" i="0" dirty="0">
                <a:solidFill>
                  <a:srgbClr val="FF0000"/>
                </a:solidFill>
                <a:effectLst/>
              </a:rPr>
              <a:t>|</a:t>
            </a:r>
            <a:r>
              <a:rPr lang="en-US" sz="2800" b="0" i="0" dirty="0">
                <a:solidFill>
                  <a:srgbClr val="212529"/>
                </a:solidFill>
                <a:effectLst/>
              </a:rPr>
              <a:t> Health Insurance</a:t>
            </a:r>
          </a:p>
        </p:txBody>
      </p:sp>
    </p:spTree>
    <p:extLst>
      <p:ext uri="{BB962C8B-B14F-4D97-AF65-F5344CB8AC3E}">
        <p14:creationId xmlns:p14="http://schemas.microsoft.com/office/powerpoint/2010/main" val="15328569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11769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743912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54F093CE-1764-B5E8-A8EB-6992EBB6E051}"/>
              </a:ext>
            </a:extLst>
          </p:cNvPr>
          <p:cNvSpPr>
            <a:spLocks noGrp="1"/>
          </p:cNvSpPr>
          <p:nvPr>
            <p:ph type="body" sz="quarter" idx="10"/>
          </p:nvPr>
        </p:nvSpPr>
        <p:spPr>
          <a:xfrm>
            <a:off x="0" y="190153"/>
            <a:ext cx="12191999" cy="724247"/>
          </a:xfrm>
          <a:prstGeom prst="rect">
            <a:avLst/>
          </a:prstGeom>
          <a:solidFill>
            <a:srgbClr val="FD2906"/>
          </a:solidFill>
        </p:spPr>
        <p:txBody>
          <a:bodyPr/>
          <a:lstStyle/>
          <a:p>
            <a:r>
              <a:rPr lang="en-US" sz="4400" b="1" dirty="0">
                <a:solidFill>
                  <a:schemeClr val="bg1"/>
                </a:solidFill>
              </a:rPr>
              <a:t>Coronary Heart Disease Prevalence</a:t>
            </a:r>
          </a:p>
        </p:txBody>
      </p:sp>
      <p:pic>
        <p:nvPicPr>
          <p:cNvPr id="38" name="Picture 37" descr="A map of the united states&#10;&#10;Description automatically generated">
            <a:extLst>
              <a:ext uri="{FF2B5EF4-FFF2-40B4-BE49-F238E27FC236}">
                <a16:creationId xmlns:a16="http://schemas.microsoft.com/office/drawing/2014/main" id="{318CAB92-DB65-3E37-FB7F-8B7176E4CB56}"/>
              </a:ext>
            </a:extLst>
          </p:cNvPr>
          <p:cNvPicPr>
            <a:picLocks noChangeAspect="1"/>
          </p:cNvPicPr>
          <p:nvPr/>
        </p:nvPicPr>
        <p:blipFill>
          <a:blip r:embed="rId3" cstate="hq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8388" y="736600"/>
            <a:ext cx="3677312" cy="3677312"/>
          </a:xfrm>
          <a:prstGeom prst="rect">
            <a:avLst/>
          </a:prstGeom>
        </p:spPr>
      </p:pic>
      <p:pic>
        <p:nvPicPr>
          <p:cNvPr id="40" name="Picture 39" descr="A screenshot of a graph&#10;&#10;Description automatically generated">
            <a:extLst>
              <a:ext uri="{FF2B5EF4-FFF2-40B4-BE49-F238E27FC236}">
                <a16:creationId xmlns:a16="http://schemas.microsoft.com/office/drawing/2014/main" id="{A09BC49D-BE5B-D54D-EE13-708580F7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12" y="1021080"/>
            <a:ext cx="8656328" cy="5410205"/>
          </a:xfrm>
          <a:prstGeom prst="rect">
            <a:avLst/>
          </a:prstGeom>
        </p:spPr>
      </p:pic>
    </p:spTree>
    <p:extLst>
      <p:ext uri="{BB962C8B-B14F-4D97-AF65-F5344CB8AC3E}">
        <p14:creationId xmlns:p14="http://schemas.microsoft.com/office/powerpoint/2010/main" val="1263652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E7E7C-F468-46D5-BE18-ED93C95CF5B6}"/>
              </a:ext>
            </a:extLst>
          </p:cNvPr>
          <p:cNvSpPr/>
          <p:nvPr/>
        </p:nvSpPr>
        <p:spPr>
          <a:xfrm>
            <a:off x="1382" y="713761"/>
            <a:ext cx="382813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a:extLst>
              <a:ext uri="{FF2B5EF4-FFF2-40B4-BE49-F238E27FC236}">
                <a16:creationId xmlns:a16="http://schemas.microsoft.com/office/drawing/2014/main" id="{13014497-998E-419A-96BD-7509CD6080BE}"/>
              </a:ext>
            </a:extLst>
          </p:cNvPr>
          <p:cNvSpPr/>
          <p:nvPr/>
        </p:nvSpPr>
        <p:spPr>
          <a:xfrm>
            <a:off x="3479472" y="728576"/>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8" name="Group 37">
            <a:extLst>
              <a:ext uri="{FF2B5EF4-FFF2-40B4-BE49-F238E27FC236}">
                <a16:creationId xmlns:a16="http://schemas.microsoft.com/office/drawing/2014/main" id="{6A8D008A-9BE1-4CD6-A62D-E5AF9A7FB356}"/>
              </a:ext>
            </a:extLst>
          </p:cNvPr>
          <p:cNvGrpSpPr/>
          <p:nvPr/>
        </p:nvGrpSpPr>
        <p:grpSpPr>
          <a:xfrm>
            <a:off x="7519216" y="-11461"/>
            <a:ext cx="4672784" cy="6869462"/>
            <a:chOff x="7512038" y="-27705"/>
            <a:chExt cx="4679962" cy="6880016"/>
          </a:xfrm>
        </p:grpSpPr>
        <p:sp>
          <p:nvSpPr>
            <p:cNvPr id="39" name="Freeform: Shape 38">
              <a:extLst>
                <a:ext uri="{FF2B5EF4-FFF2-40B4-BE49-F238E27FC236}">
                  <a16:creationId xmlns:a16="http://schemas.microsoft.com/office/drawing/2014/main" id="{3737469C-417C-4D65-91D0-FD4C8B209A85}"/>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9833FB23-7815-45EB-A9A6-86043CC973E7}"/>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2"/>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F00530-5474-4FEC-AA90-3760CCCDEF8C}"/>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A23A0A1-7A5D-4F41-8A9F-87C0EDF122AF}"/>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C29A5FE-1409-4716-BEE2-412FD98CDA3C}"/>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3358BC1-215F-4B91-80DF-DD0D3E84B496}"/>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2"/>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AC736D-A26A-43D7-A37C-C096B2AFAB69}"/>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7AFB54-4978-42AD-B546-BC40EAF3A320}"/>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EE4AE38E-3F2D-4C95-A372-1A1EFD67AF1F}"/>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accent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077FE9C-1C5D-4F1B-BD06-79FD1EF28E28}"/>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accent1"/>
            </a:solidFill>
            <a:ln w="6854"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3F09378B-22D4-4B9E-AF5D-CD4C0694E3A3}"/>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C5653BE-54ED-4C4D-A6C5-A5ADC8146756}"/>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2"/>
            </a:solidFill>
            <a:ln w="6854"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F76B46BE-EE2A-4560-8BDE-CE0D1C1FB422}"/>
                </a:ext>
              </a:extLst>
            </p:cNvPr>
            <p:cNvGrpSpPr/>
            <p:nvPr/>
          </p:nvGrpSpPr>
          <p:grpSpPr>
            <a:xfrm>
              <a:off x="10381390" y="22755"/>
              <a:ext cx="568381" cy="2741097"/>
              <a:chOff x="10431358" y="70949"/>
              <a:chExt cx="469205" cy="2262807"/>
            </a:xfrm>
          </p:grpSpPr>
          <p:sp>
            <p:nvSpPr>
              <p:cNvPr id="61" name="Freeform: Shape 60">
                <a:extLst>
                  <a:ext uri="{FF2B5EF4-FFF2-40B4-BE49-F238E27FC236}">
                    <a16:creationId xmlns:a16="http://schemas.microsoft.com/office/drawing/2014/main" id="{92CC04BC-6BCE-4BB4-A7E7-5A6EFC1535A6}"/>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accent3"/>
              </a:solidFill>
              <a:ln w="685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62F18B-55A0-4D80-95CC-74B5AFA7A93E}"/>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chemeClr val="accent3">
                  <a:lumMod val="75000"/>
                </a:schemeClr>
              </a:solidFill>
              <a:ln w="68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A1BC83-AF48-437E-8D66-59252E29F683}"/>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64810E43-6268-4207-8BC2-99F7B3E49B4B}"/>
                </a:ext>
              </a:extLst>
            </p:cNvPr>
            <p:cNvGrpSpPr/>
            <p:nvPr/>
          </p:nvGrpSpPr>
          <p:grpSpPr>
            <a:xfrm>
              <a:off x="8475239" y="416721"/>
              <a:ext cx="1137896" cy="2101496"/>
              <a:chOff x="8696683" y="395466"/>
              <a:chExt cx="939346" cy="1734809"/>
            </a:xfrm>
          </p:grpSpPr>
          <p:sp>
            <p:nvSpPr>
              <p:cNvPr id="53" name="Freeform: Shape 52">
                <a:extLst>
                  <a:ext uri="{FF2B5EF4-FFF2-40B4-BE49-F238E27FC236}">
                    <a16:creationId xmlns:a16="http://schemas.microsoft.com/office/drawing/2014/main" id="{0D46E68D-9BAC-4E8C-9F0F-5FA244CB2A99}"/>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accent3">
                  <a:lumMod val="5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EC1834-DA06-447A-A1BF-A66516F40308}"/>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accent3">
                  <a:lumMod val="50000"/>
                </a:schemeClr>
              </a:solidFill>
              <a:ln w="6854" cap="flat">
                <a:noFill/>
                <a:prstDash val="solid"/>
                <a:miter/>
              </a:ln>
            </p:spPr>
            <p:txBody>
              <a:bodyPr rtlCol="0" anchor="ctr"/>
              <a:lstStyle/>
              <a:p>
                <a:endParaRPr lang="en-US"/>
              </a:p>
            </p:txBody>
          </p:sp>
          <p:grpSp>
            <p:nvGrpSpPr>
              <p:cNvPr id="55" name="Group 54">
                <a:extLst>
                  <a:ext uri="{FF2B5EF4-FFF2-40B4-BE49-F238E27FC236}">
                    <a16:creationId xmlns:a16="http://schemas.microsoft.com/office/drawing/2014/main" id="{2FEDC715-0A85-4F32-B6D2-CE0646E45FD4}"/>
                  </a:ext>
                </a:extLst>
              </p:cNvPr>
              <p:cNvGrpSpPr/>
              <p:nvPr/>
            </p:nvGrpSpPr>
            <p:grpSpPr>
              <a:xfrm>
                <a:off x="8696683" y="395466"/>
                <a:ext cx="939346" cy="1714491"/>
                <a:chOff x="8696683" y="395466"/>
                <a:chExt cx="939346" cy="1714491"/>
              </a:xfrm>
            </p:grpSpPr>
            <p:sp>
              <p:nvSpPr>
                <p:cNvPr id="56" name="Freeform: Shape 55">
                  <a:extLst>
                    <a:ext uri="{FF2B5EF4-FFF2-40B4-BE49-F238E27FC236}">
                      <a16:creationId xmlns:a16="http://schemas.microsoft.com/office/drawing/2014/main" id="{BBA95191-D9EA-421A-A018-267242B29146}"/>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accent3">
                    <a:lumMod val="40000"/>
                    <a:lumOff val="60000"/>
                  </a:schemeClr>
                </a:solidFill>
                <a:ln w="685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038F837-343F-4200-B0F8-867044694F7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accent3">
                    <a:lumMod val="40000"/>
                    <a:lumOff val="60000"/>
                  </a:schemeClr>
                </a:solidFill>
                <a:ln w="685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471B86-C085-4BD7-9A1B-02AB7DE3D67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accent3"/>
                </a:solidFill>
                <a:ln w="6854" cap="flat">
                  <a:noFill/>
                  <a:prstDash val="solid"/>
                  <a:miter/>
                </a:ln>
              </p:spPr>
              <p:txBody>
                <a:bodyPr rtlCol="0" anchor="ctr"/>
                <a:lstStyle/>
                <a:p>
                  <a:endParaRPr lang="en-US"/>
                </a:p>
              </p:txBody>
            </p:sp>
          </p:grpSp>
        </p:grpSp>
      </p:grpSp>
      <p:sp>
        <p:nvSpPr>
          <p:cNvPr id="2" name="Rectangle 1">
            <a:extLst>
              <a:ext uri="{FF2B5EF4-FFF2-40B4-BE49-F238E27FC236}">
                <a16:creationId xmlns:a16="http://schemas.microsoft.com/office/drawing/2014/main" id="{D4030A7D-BD96-6F42-4D2C-15882CB0BECE}"/>
              </a:ext>
            </a:extLst>
          </p:cNvPr>
          <p:cNvSpPr/>
          <p:nvPr/>
        </p:nvSpPr>
        <p:spPr>
          <a:xfrm>
            <a:off x="1379" y="2238150"/>
            <a:ext cx="3828133"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Oval 62">
            <a:extLst>
              <a:ext uri="{FF2B5EF4-FFF2-40B4-BE49-F238E27FC236}">
                <a16:creationId xmlns:a16="http://schemas.microsoft.com/office/drawing/2014/main" id="{EC1E22AA-168C-AE2B-3529-DA5A487E2033}"/>
              </a:ext>
            </a:extLst>
          </p:cNvPr>
          <p:cNvSpPr/>
          <p:nvPr/>
        </p:nvSpPr>
        <p:spPr>
          <a:xfrm>
            <a:off x="3479471" y="2252965"/>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64">
            <a:extLst>
              <a:ext uri="{FF2B5EF4-FFF2-40B4-BE49-F238E27FC236}">
                <a16:creationId xmlns:a16="http://schemas.microsoft.com/office/drawing/2014/main" id="{9424F09D-2098-7985-81CB-D368971AF5DB}"/>
              </a:ext>
            </a:extLst>
          </p:cNvPr>
          <p:cNvSpPr/>
          <p:nvPr/>
        </p:nvSpPr>
        <p:spPr>
          <a:xfrm>
            <a:off x="1" y="3756438"/>
            <a:ext cx="381247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Oval 65">
            <a:extLst>
              <a:ext uri="{FF2B5EF4-FFF2-40B4-BE49-F238E27FC236}">
                <a16:creationId xmlns:a16="http://schemas.microsoft.com/office/drawing/2014/main" id="{DF6AAFA9-51BD-579B-EFDB-8D6BAC8E9619}"/>
              </a:ext>
            </a:extLst>
          </p:cNvPr>
          <p:cNvSpPr/>
          <p:nvPr/>
        </p:nvSpPr>
        <p:spPr>
          <a:xfrm>
            <a:off x="3462432" y="3771253"/>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a:extLst>
              <a:ext uri="{FF2B5EF4-FFF2-40B4-BE49-F238E27FC236}">
                <a16:creationId xmlns:a16="http://schemas.microsoft.com/office/drawing/2014/main" id="{6F3C8614-23E8-3E98-8A4B-58719885A6F3}"/>
              </a:ext>
            </a:extLst>
          </p:cNvPr>
          <p:cNvSpPr/>
          <p:nvPr/>
        </p:nvSpPr>
        <p:spPr>
          <a:xfrm>
            <a:off x="0" y="5280827"/>
            <a:ext cx="3812472"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Oval 68">
            <a:extLst>
              <a:ext uri="{FF2B5EF4-FFF2-40B4-BE49-F238E27FC236}">
                <a16:creationId xmlns:a16="http://schemas.microsoft.com/office/drawing/2014/main" id="{4E9242D8-803E-F643-025E-52131B02EDBE}"/>
              </a:ext>
            </a:extLst>
          </p:cNvPr>
          <p:cNvSpPr/>
          <p:nvPr/>
        </p:nvSpPr>
        <p:spPr>
          <a:xfrm>
            <a:off x="3462431" y="5295642"/>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TextBox 70">
            <a:extLst>
              <a:ext uri="{FF2B5EF4-FFF2-40B4-BE49-F238E27FC236}">
                <a16:creationId xmlns:a16="http://schemas.microsoft.com/office/drawing/2014/main" id="{27AA42AB-A153-3C01-B0ED-127543B40935}"/>
              </a:ext>
            </a:extLst>
          </p:cNvPr>
          <p:cNvSpPr txBox="1"/>
          <p:nvPr/>
        </p:nvSpPr>
        <p:spPr>
          <a:xfrm>
            <a:off x="43503" y="2293343"/>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Primary Care</a:t>
            </a:r>
            <a:endParaRPr lang="ko-KR" altLang="en-US" sz="3600" dirty="0">
              <a:solidFill>
                <a:schemeClr val="bg1"/>
              </a:solidFill>
              <a:cs typeface="Arial" pitchFamily="34" charset="0"/>
            </a:endParaRPr>
          </a:p>
        </p:txBody>
      </p:sp>
      <p:sp>
        <p:nvSpPr>
          <p:cNvPr id="72" name="TextBox 71">
            <a:extLst>
              <a:ext uri="{FF2B5EF4-FFF2-40B4-BE49-F238E27FC236}">
                <a16:creationId xmlns:a16="http://schemas.microsoft.com/office/drawing/2014/main" id="{FC7A2EEF-2275-9874-DB75-9DD322ABC908}"/>
              </a:ext>
            </a:extLst>
          </p:cNvPr>
          <p:cNvSpPr txBox="1"/>
          <p:nvPr/>
        </p:nvSpPr>
        <p:spPr>
          <a:xfrm>
            <a:off x="43637" y="3855400"/>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Cardiovascular</a:t>
            </a:r>
            <a:endParaRPr lang="ko-KR" altLang="en-US" sz="3600" dirty="0">
              <a:solidFill>
                <a:schemeClr val="bg1"/>
              </a:solidFill>
              <a:cs typeface="Arial" pitchFamily="34" charset="0"/>
            </a:endParaRPr>
          </a:p>
        </p:txBody>
      </p:sp>
      <p:sp>
        <p:nvSpPr>
          <p:cNvPr id="73" name="TextBox 72">
            <a:extLst>
              <a:ext uri="{FF2B5EF4-FFF2-40B4-BE49-F238E27FC236}">
                <a16:creationId xmlns:a16="http://schemas.microsoft.com/office/drawing/2014/main" id="{BC55E5DB-C177-88B1-9D5F-D6A481E978CD}"/>
              </a:ext>
            </a:extLst>
          </p:cNvPr>
          <p:cNvSpPr txBox="1"/>
          <p:nvPr/>
        </p:nvSpPr>
        <p:spPr>
          <a:xfrm>
            <a:off x="43503" y="765811"/>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Hospitals</a:t>
            </a:r>
            <a:endParaRPr lang="ko-KR" altLang="en-US" sz="3600" dirty="0">
              <a:solidFill>
                <a:schemeClr val="bg1"/>
              </a:solidFill>
              <a:cs typeface="Arial" pitchFamily="34" charset="0"/>
            </a:endParaRPr>
          </a:p>
        </p:txBody>
      </p:sp>
      <p:sp>
        <p:nvSpPr>
          <p:cNvPr id="13" name="TextBox 12">
            <a:extLst>
              <a:ext uri="{FF2B5EF4-FFF2-40B4-BE49-F238E27FC236}">
                <a16:creationId xmlns:a16="http://schemas.microsoft.com/office/drawing/2014/main" id="{9AA64B2F-8F59-4C55-AAC9-375E50339FE9}"/>
              </a:ext>
            </a:extLst>
          </p:cNvPr>
          <p:cNvSpPr txBox="1"/>
          <p:nvPr/>
        </p:nvSpPr>
        <p:spPr>
          <a:xfrm>
            <a:off x="43503" y="5361340"/>
            <a:ext cx="3288760" cy="646331"/>
          </a:xfrm>
          <a:prstGeom prst="rect">
            <a:avLst/>
          </a:prstGeom>
          <a:noFill/>
        </p:spPr>
        <p:txBody>
          <a:bodyPr wrap="square" rtlCol="0">
            <a:spAutoFit/>
          </a:bodyPr>
          <a:lstStyle/>
          <a:p>
            <a:pPr algn="r"/>
            <a:r>
              <a:rPr lang="en-US" altLang="ko-KR" sz="3600" dirty="0">
                <a:solidFill>
                  <a:schemeClr val="bg1"/>
                </a:solidFill>
                <a:cs typeface="Arial" pitchFamily="34" charset="0"/>
              </a:rPr>
              <a:t>Population</a:t>
            </a:r>
            <a:endParaRPr lang="ko-KR" altLang="en-US" sz="3600" dirty="0">
              <a:solidFill>
                <a:schemeClr val="bg1"/>
              </a:solidFill>
              <a:cs typeface="Arial" pitchFamily="34" charset="0"/>
            </a:endParaRPr>
          </a:p>
        </p:txBody>
      </p:sp>
      <p:sp>
        <p:nvSpPr>
          <p:cNvPr id="74" name="Block Arc 20">
            <a:extLst>
              <a:ext uri="{FF2B5EF4-FFF2-40B4-BE49-F238E27FC236}">
                <a16:creationId xmlns:a16="http://schemas.microsoft.com/office/drawing/2014/main" id="{C1E61A53-6139-19B4-C216-3C7D4139891E}"/>
              </a:ext>
            </a:extLst>
          </p:cNvPr>
          <p:cNvSpPr>
            <a:spLocks noChangeAspect="1"/>
          </p:cNvSpPr>
          <p:nvPr/>
        </p:nvSpPr>
        <p:spPr>
          <a:xfrm rot="10800000">
            <a:off x="3624700" y="2473253"/>
            <a:ext cx="449121" cy="486984"/>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5" name="Heart 17">
            <a:extLst>
              <a:ext uri="{FF2B5EF4-FFF2-40B4-BE49-F238E27FC236}">
                <a16:creationId xmlns:a16="http://schemas.microsoft.com/office/drawing/2014/main" id="{53273ED3-7886-40CE-33C1-BD1EAC3F259E}"/>
              </a:ext>
            </a:extLst>
          </p:cNvPr>
          <p:cNvSpPr/>
          <p:nvPr/>
        </p:nvSpPr>
        <p:spPr>
          <a:xfrm>
            <a:off x="3619385" y="4010225"/>
            <a:ext cx="460776" cy="4517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ounded Rectangle 25">
            <a:extLst>
              <a:ext uri="{FF2B5EF4-FFF2-40B4-BE49-F238E27FC236}">
                <a16:creationId xmlns:a16="http://schemas.microsoft.com/office/drawing/2014/main" id="{D35DF9E0-5E38-A013-A9A5-E3F490A71B01}"/>
              </a:ext>
            </a:extLst>
          </p:cNvPr>
          <p:cNvSpPr/>
          <p:nvPr/>
        </p:nvSpPr>
        <p:spPr>
          <a:xfrm>
            <a:off x="3637771" y="966530"/>
            <a:ext cx="457441" cy="38552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B1D2E445-B078-9B72-3CA3-96973276623C}"/>
              </a:ext>
            </a:extLst>
          </p:cNvPr>
          <p:cNvSpPr txBox="1"/>
          <p:nvPr/>
        </p:nvSpPr>
        <p:spPr>
          <a:xfrm>
            <a:off x="5172291" y="2088843"/>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(127 per 1k residents)</a:t>
            </a:r>
          </a:p>
          <a:p>
            <a:endParaRPr lang="en-US" sz="400" dirty="0">
              <a:solidFill>
                <a:srgbClr val="FF0000"/>
              </a:solidFill>
            </a:endParaRPr>
          </a:p>
          <a:p>
            <a:r>
              <a:rPr lang="en-US" dirty="0"/>
              <a:t>per county – </a:t>
            </a:r>
            <a:r>
              <a:rPr lang="en-US" b="1" dirty="0"/>
              <a:t>Urban</a:t>
            </a:r>
          </a:p>
          <a:p>
            <a:r>
              <a:rPr lang="en-US" dirty="0">
                <a:solidFill>
                  <a:srgbClr val="FF0000"/>
                </a:solidFill>
              </a:rPr>
              <a:t>(152 per 1k residents)</a:t>
            </a:r>
          </a:p>
        </p:txBody>
      </p:sp>
      <p:sp>
        <p:nvSpPr>
          <p:cNvPr id="87" name="TextBox 86">
            <a:extLst>
              <a:ext uri="{FF2B5EF4-FFF2-40B4-BE49-F238E27FC236}">
                <a16:creationId xmlns:a16="http://schemas.microsoft.com/office/drawing/2014/main" id="{75A6DE74-151F-EF85-CE20-5A3D91F633FB}"/>
              </a:ext>
            </a:extLst>
          </p:cNvPr>
          <p:cNvSpPr txBox="1"/>
          <p:nvPr/>
        </p:nvSpPr>
        <p:spPr>
          <a:xfrm>
            <a:off x="4260134" y="2135009"/>
            <a:ext cx="978764" cy="1200329"/>
          </a:xfrm>
          <a:prstGeom prst="rect">
            <a:avLst/>
          </a:prstGeom>
          <a:noFill/>
        </p:spPr>
        <p:txBody>
          <a:bodyPr wrap="square" rtlCol="0">
            <a:spAutoFit/>
          </a:bodyPr>
          <a:lstStyle/>
          <a:p>
            <a:pPr algn="r"/>
            <a:r>
              <a:rPr lang="en-US" sz="3600" b="1" dirty="0"/>
              <a:t>258</a:t>
            </a:r>
          </a:p>
          <a:p>
            <a:pPr algn="r"/>
            <a:r>
              <a:rPr lang="en-US" sz="3600" b="1" dirty="0"/>
              <a:t>38</a:t>
            </a:r>
            <a:endParaRPr lang="en-US" sz="2400" b="1" dirty="0"/>
          </a:p>
        </p:txBody>
      </p:sp>
      <p:sp>
        <p:nvSpPr>
          <p:cNvPr id="88" name="TextBox 87">
            <a:extLst>
              <a:ext uri="{FF2B5EF4-FFF2-40B4-BE49-F238E27FC236}">
                <a16:creationId xmlns:a16="http://schemas.microsoft.com/office/drawing/2014/main" id="{2AE24305-4D8B-3369-8F00-BC12E8C16BC3}"/>
              </a:ext>
            </a:extLst>
          </p:cNvPr>
          <p:cNvSpPr txBox="1"/>
          <p:nvPr/>
        </p:nvSpPr>
        <p:spPr>
          <a:xfrm>
            <a:off x="5172291" y="544991"/>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(7 per 100k residents)</a:t>
            </a:r>
          </a:p>
          <a:p>
            <a:endParaRPr lang="en-US" sz="400" dirty="0"/>
          </a:p>
          <a:p>
            <a:r>
              <a:rPr lang="en-US" dirty="0"/>
              <a:t>per county – </a:t>
            </a:r>
            <a:r>
              <a:rPr lang="en-US" b="1" dirty="0"/>
              <a:t>Urban</a:t>
            </a:r>
          </a:p>
          <a:p>
            <a:r>
              <a:rPr lang="en-US" dirty="0">
                <a:solidFill>
                  <a:srgbClr val="FF0000"/>
                </a:solidFill>
              </a:rPr>
              <a:t>(1.7 per 100k residents)</a:t>
            </a:r>
          </a:p>
        </p:txBody>
      </p:sp>
      <p:sp>
        <p:nvSpPr>
          <p:cNvPr id="89" name="TextBox 88">
            <a:extLst>
              <a:ext uri="{FF2B5EF4-FFF2-40B4-BE49-F238E27FC236}">
                <a16:creationId xmlns:a16="http://schemas.microsoft.com/office/drawing/2014/main" id="{AA4BDC7D-5995-37F5-6F97-FE931D0B9784}"/>
              </a:ext>
            </a:extLst>
          </p:cNvPr>
          <p:cNvSpPr txBox="1"/>
          <p:nvPr/>
        </p:nvSpPr>
        <p:spPr>
          <a:xfrm>
            <a:off x="4260134" y="591157"/>
            <a:ext cx="978764" cy="1200329"/>
          </a:xfrm>
          <a:prstGeom prst="rect">
            <a:avLst/>
          </a:prstGeom>
          <a:noFill/>
        </p:spPr>
        <p:txBody>
          <a:bodyPr wrap="square" rtlCol="0">
            <a:spAutoFit/>
          </a:bodyPr>
          <a:lstStyle/>
          <a:p>
            <a:pPr algn="r"/>
            <a:r>
              <a:rPr lang="en-US" sz="3600" b="1" dirty="0"/>
              <a:t>0.9</a:t>
            </a:r>
          </a:p>
          <a:p>
            <a:pPr algn="r"/>
            <a:r>
              <a:rPr lang="en-US" sz="3600" b="1" dirty="0"/>
              <a:t>2.2</a:t>
            </a:r>
            <a:endParaRPr lang="en-US" sz="2400" b="1" dirty="0"/>
          </a:p>
        </p:txBody>
      </p:sp>
      <p:sp>
        <p:nvSpPr>
          <p:cNvPr id="91" name="Round Same Side Corner Rectangle 8">
            <a:extLst>
              <a:ext uri="{FF2B5EF4-FFF2-40B4-BE49-F238E27FC236}">
                <a16:creationId xmlns:a16="http://schemas.microsoft.com/office/drawing/2014/main" id="{EFD0C5F1-D6D9-73C5-5847-38B5E04AC1F1}"/>
              </a:ext>
            </a:extLst>
          </p:cNvPr>
          <p:cNvSpPr/>
          <p:nvPr/>
        </p:nvSpPr>
        <p:spPr>
          <a:xfrm>
            <a:off x="3618758" y="5475898"/>
            <a:ext cx="480209" cy="48094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B88DBBEA-BA7D-80E4-9BF8-CEDE71D4BBC9}"/>
              </a:ext>
            </a:extLst>
          </p:cNvPr>
          <p:cNvSpPr txBox="1"/>
          <p:nvPr/>
        </p:nvSpPr>
        <p:spPr>
          <a:xfrm>
            <a:off x="5208611" y="5278209"/>
            <a:ext cx="2677794" cy="923330"/>
          </a:xfrm>
          <a:prstGeom prst="rect">
            <a:avLst/>
          </a:prstGeom>
          <a:noFill/>
        </p:spPr>
        <p:txBody>
          <a:bodyPr wrap="square" rtlCol="0">
            <a:spAutoFit/>
          </a:bodyPr>
          <a:lstStyle/>
          <a:p>
            <a:r>
              <a:rPr lang="en-US" dirty="0"/>
              <a:t>&gt; 65 years – </a:t>
            </a:r>
            <a:r>
              <a:rPr lang="en-US" b="1" dirty="0"/>
              <a:t>Rural</a:t>
            </a:r>
          </a:p>
          <a:p>
            <a:endParaRPr lang="en-US" dirty="0"/>
          </a:p>
          <a:p>
            <a:r>
              <a:rPr lang="en-US" dirty="0"/>
              <a:t>&gt; 65 years – </a:t>
            </a:r>
            <a:r>
              <a:rPr lang="en-US" b="1" dirty="0"/>
              <a:t>Urban</a:t>
            </a:r>
          </a:p>
        </p:txBody>
      </p:sp>
      <p:sp>
        <p:nvSpPr>
          <p:cNvPr id="93" name="TextBox 92">
            <a:extLst>
              <a:ext uri="{FF2B5EF4-FFF2-40B4-BE49-F238E27FC236}">
                <a16:creationId xmlns:a16="http://schemas.microsoft.com/office/drawing/2014/main" id="{FEF2CAA2-1979-E319-2CE3-5C097EC66454}"/>
              </a:ext>
            </a:extLst>
          </p:cNvPr>
          <p:cNvSpPr txBox="1"/>
          <p:nvPr/>
        </p:nvSpPr>
        <p:spPr>
          <a:xfrm>
            <a:off x="4260134" y="5078153"/>
            <a:ext cx="978764" cy="1200329"/>
          </a:xfrm>
          <a:prstGeom prst="rect">
            <a:avLst/>
          </a:prstGeom>
          <a:noFill/>
        </p:spPr>
        <p:txBody>
          <a:bodyPr wrap="square" rtlCol="0">
            <a:spAutoFit/>
          </a:bodyPr>
          <a:lstStyle/>
          <a:p>
            <a:pPr algn="r"/>
            <a:r>
              <a:rPr lang="en-US" sz="3600" b="1" dirty="0"/>
              <a:t>20</a:t>
            </a:r>
            <a:r>
              <a:rPr lang="en-US" sz="2000" b="1" dirty="0"/>
              <a:t>%</a:t>
            </a:r>
          </a:p>
          <a:p>
            <a:pPr algn="r"/>
            <a:r>
              <a:rPr lang="en-US" sz="3600" b="1" dirty="0"/>
              <a:t>17</a:t>
            </a:r>
            <a:r>
              <a:rPr lang="en-US" sz="2000" b="1" dirty="0"/>
              <a:t>%</a:t>
            </a:r>
          </a:p>
        </p:txBody>
      </p:sp>
      <p:sp>
        <p:nvSpPr>
          <p:cNvPr id="94" name="TextBox 93">
            <a:extLst>
              <a:ext uri="{FF2B5EF4-FFF2-40B4-BE49-F238E27FC236}">
                <a16:creationId xmlns:a16="http://schemas.microsoft.com/office/drawing/2014/main" id="{9B8ED293-365E-4F9D-1662-4C4A3AA2C0C4}"/>
              </a:ext>
            </a:extLst>
          </p:cNvPr>
          <p:cNvSpPr txBox="1"/>
          <p:nvPr/>
        </p:nvSpPr>
        <p:spPr>
          <a:xfrm>
            <a:off x="5194378" y="3837138"/>
            <a:ext cx="2677794" cy="815608"/>
          </a:xfrm>
          <a:prstGeom prst="rect">
            <a:avLst/>
          </a:prstGeom>
          <a:noFill/>
        </p:spPr>
        <p:txBody>
          <a:bodyPr wrap="square" rtlCol="0">
            <a:spAutoFit/>
          </a:bodyPr>
          <a:lstStyle/>
          <a:p>
            <a:r>
              <a:rPr lang="en-US" dirty="0"/>
              <a:t>per county – </a:t>
            </a:r>
            <a:r>
              <a:rPr lang="en-US" b="1" dirty="0"/>
              <a:t>Rural</a:t>
            </a:r>
          </a:p>
          <a:p>
            <a:endParaRPr lang="en-US" sz="1100" dirty="0"/>
          </a:p>
          <a:p>
            <a:r>
              <a:rPr lang="en-US" dirty="0"/>
              <a:t>per county – </a:t>
            </a:r>
            <a:r>
              <a:rPr lang="en-US" b="1" dirty="0"/>
              <a:t>Urban</a:t>
            </a:r>
          </a:p>
        </p:txBody>
      </p:sp>
      <p:sp>
        <p:nvSpPr>
          <p:cNvPr id="95" name="TextBox 94">
            <a:extLst>
              <a:ext uri="{FF2B5EF4-FFF2-40B4-BE49-F238E27FC236}">
                <a16:creationId xmlns:a16="http://schemas.microsoft.com/office/drawing/2014/main" id="{3E98E19D-DFD5-4D45-89A5-A796B51CCC3F}"/>
              </a:ext>
            </a:extLst>
          </p:cNvPr>
          <p:cNvSpPr txBox="1"/>
          <p:nvPr/>
        </p:nvSpPr>
        <p:spPr>
          <a:xfrm>
            <a:off x="4160669" y="3654975"/>
            <a:ext cx="1089301" cy="1077218"/>
          </a:xfrm>
          <a:prstGeom prst="rect">
            <a:avLst/>
          </a:prstGeom>
          <a:noFill/>
        </p:spPr>
        <p:txBody>
          <a:bodyPr wrap="square" rtlCol="0">
            <a:spAutoFit/>
          </a:bodyPr>
          <a:lstStyle/>
          <a:p>
            <a:pPr algn="r"/>
            <a:r>
              <a:rPr lang="en-US" sz="3200" b="1" dirty="0"/>
              <a:t>23.1</a:t>
            </a:r>
          </a:p>
          <a:p>
            <a:pPr algn="r"/>
            <a:r>
              <a:rPr lang="en-US" sz="3200" b="1" dirty="0"/>
              <a:t>14.6</a:t>
            </a:r>
          </a:p>
        </p:txBody>
      </p:sp>
    </p:spTree>
    <p:extLst>
      <p:ext uri="{BB962C8B-B14F-4D97-AF65-F5344CB8AC3E}">
        <p14:creationId xmlns:p14="http://schemas.microsoft.com/office/powerpoint/2010/main" val="811500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735882" y="468565"/>
            <a:ext cx="5141158" cy="2074302"/>
          </a:xfrm>
          <a:prstGeom prst="rect">
            <a:avLst/>
          </a:prstGeom>
          <a:solidFill>
            <a:srgbClr val="FF0000">
              <a:alpha val="75000"/>
            </a:srgbClr>
          </a:solidFill>
        </p:spPr>
        <p:txBody>
          <a:bodyPr lIns="0" rIns="548640"/>
          <a:lstStyle/>
          <a:p>
            <a:r>
              <a:rPr lang="en-US" b="1" dirty="0">
                <a:solidFill>
                  <a:schemeClr val="bg1"/>
                </a:solidFill>
              </a:rPr>
              <a:t>Correlation</a:t>
            </a:r>
          </a:p>
          <a:p>
            <a:r>
              <a:rPr lang="en-US" b="1" dirty="0">
                <a:solidFill>
                  <a:schemeClr val="bg1"/>
                </a:solidFill>
              </a:rPr>
              <a:t>	Analysis</a:t>
            </a:r>
          </a:p>
        </p:txBody>
      </p:sp>
      <p:pic>
        <p:nvPicPr>
          <p:cNvPr id="4098" name="Picture 2">
            <a:extLst>
              <a:ext uri="{FF2B5EF4-FFF2-40B4-BE49-F238E27FC236}">
                <a16:creationId xmlns:a16="http://schemas.microsoft.com/office/drawing/2014/main" id="{41FCC3B4-1773-A8DE-E5EB-B6B4B0B35E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83" y="757376"/>
            <a:ext cx="6724599" cy="480328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8751F49-AD87-0F3D-86FA-A2D4F903A7AA}"/>
              </a:ext>
            </a:extLst>
          </p:cNvPr>
          <p:cNvSpPr/>
          <p:nvPr/>
        </p:nvSpPr>
        <p:spPr>
          <a:xfrm>
            <a:off x="6735882" y="3423920"/>
            <a:ext cx="532158" cy="532158"/>
          </a:xfrm>
          <a:prstGeom prst="ellipse">
            <a:avLst/>
          </a:prstGeom>
          <a:solidFill>
            <a:schemeClr val="bg1"/>
          </a:solidFill>
          <a:ln w="508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9" name="Oval 8">
            <a:extLst>
              <a:ext uri="{FF2B5EF4-FFF2-40B4-BE49-F238E27FC236}">
                <a16:creationId xmlns:a16="http://schemas.microsoft.com/office/drawing/2014/main" id="{04365FB8-EB05-9AE2-16F1-B645242F64AA}"/>
              </a:ext>
            </a:extLst>
          </p:cNvPr>
          <p:cNvSpPr/>
          <p:nvPr/>
        </p:nvSpPr>
        <p:spPr>
          <a:xfrm>
            <a:off x="6735882"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0" name="Oval 9">
            <a:extLst>
              <a:ext uri="{FF2B5EF4-FFF2-40B4-BE49-F238E27FC236}">
                <a16:creationId xmlns:a16="http://schemas.microsoft.com/office/drawing/2014/main" id="{CC9B792E-3D88-1919-D0A6-EA2FB89B94EB}"/>
              </a:ext>
            </a:extLst>
          </p:cNvPr>
          <p:cNvSpPr/>
          <p:nvPr/>
        </p:nvSpPr>
        <p:spPr>
          <a:xfrm>
            <a:off x="6735882" y="406400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HBP</a:t>
            </a:r>
            <a:endParaRPr lang="en-US" sz="2000" dirty="0">
              <a:solidFill>
                <a:schemeClr val="tx1"/>
              </a:solidFill>
            </a:endParaRPr>
          </a:p>
        </p:txBody>
      </p:sp>
      <p:sp>
        <p:nvSpPr>
          <p:cNvPr id="11" name="Oval 10">
            <a:extLst>
              <a:ext uri="{FF2B5EF4-FFF2-40B4-BE49-F238E27FC236}">
                <a16:creationId xmlns:a16="http://schemas.microsoft.com/office/drawing/2014/main" id="{70914C2A-2BAE-13C0-101A-B8582955E369}"/>
              </a:ext>
            </a:extLst>
          </p:cNvPr>
          <p:cNvSpPr/>
          <p:nvPr/>
        </p:nvSpPr>
        <p:spPr>
          <a:xfrm>
            <a:off x="6735882" y="470408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HgC</a:t>
            </a:r>
            <a:endParaRPr lang="en-US" sz="2000" dirty="0">
              <a:solidFill>
                <a:schemeClr val="tx1"/>
              </a:solidFill>
            </a:endParaRPr>
          </a:p>
        </p:txBody>
      </p:sp>
      <p:sp>
        <p:nvSpPr>
          <p:cNvPr id="13" name="Oval 12">
            <a:extLst>
              <a:ext uri="{FF2B5EF4-FFF2-40B4-BE49-F238E27FC236}">
                <a16:creationId xmlns:a16="http://schemas.microsoft.com/office/drawing/2014/main" id="{CECE626A-7F76-3494-158F-F1C6EF7D58F8}"/>
              </a:ext>
            </a:extLst>
          </p:cNvPr>
          <p:cNvSpPr/>
          <p:nvPr/>
        </p:nvSpPr>
        <p:spPr>
          <a:xfrm>
            <a:off x="6735882" y="5368318"/>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4" name="Oval 13">
            <a:extLst>
              <a:ext uri="{FF2B5EF4-FFF2-40B4-BE49-F238E27FC236}">
                <a16:creationId xmlns:a16="http://schemas.microsoft.com/office/drawing/2014/main" id="{A67FCD98-FAE0-F737-41E5-99BFBE261FB7}"/>
              </a:ext>
            </a:extLst>
          </p:cNvPr>
          <p:cNvSpPr/>
          <p:nvPr/>
        </p:nvSpPr>
        <p:spPr>
          <a:xfrm>
            <a:off x="6735882" y="5368318"/>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Str</a:t>
            </a:r>
            <a:endParaRPr lang="en-US" sz="2000" dirty="0">
              <a:solidFill>
                <a:schemeClr val="tx1"/>
              </a:solidFill>
            </a:endParaRPr>
          </a:p>
        </p:txBody>
      </p:sp>
      <p:sp>
        <p:nvSpPr>
          <p:cNvPr id="15" name="Oval 14">
            <a:extLst>
              <a:ext uri="{FF2B5EF4-FFF2-40B4-BE49-F238E27FC236}">
                <a16:creationId xmlns:a16="http://schemas.microsoft.com/office/drawing/2014/main" id="{069C16E1-B403-574B-066A-FD11EF3985C6}"/>
              </a:ext>
            </a:extLst>
          </p:cNvPr>
          <p:cNvSpPr/>
          <p:nvPr/>
        </p:nvSpPr>
        <p:spPr>
          <a:xfrm>
            <a:off x="9411800" y="5368318"/>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CrP</a:t>
            </a:r>
            <a:endParaRPr lang="en-US" sz="2000" dirty="0">
              <a:solidFill>
                <a:schemeClr val="tx1"/>
              </a:solidFill>
            </a:endParaRPr>
          </a:p>
        </p:txBody>
      </p:sp>
      <p:sp>
        <p:nvSpPr>
          <p:cNvPr id="18" name="Oval 17">
            <a:extLst>
              <a:ext uri="{FF2B5EF4-FFF2-40B4-BE49-F238E27FC236}">
                <a16:creationId xmlns:a16="http://schemas.microsoft.com/office/drawing/2014/main" id="{5B8B7EA9-E0E9-DA41-6791-2F45BB1293F3}"/>
              </a:ext>
            </a:extLst>
          </p:cNvPr>
          <p:cNvSpPr/>
          <p:nvPr/>
        </p:nvSpPr>
        <p:spPr>
          <a:xfrm>
            <a:off x="9411800" y="3399762"/>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pop</a:t>
            </a:r>
            <a:endParaRPr lang="en-US" sz="2000" dirty="0">
              <a:solidFill>
                <a:schemeClr val="tx1"/>
              </a:solidFill>
            </a:endParaRPr>
          </a:p>
        </p:txBody>
      </p:sp>
      <p:sp>
        <p:nvSpPr>
          <p:cNvPr id="19" name="Oval 18">
            <a:extLst>
              <a:ext uri="{FF2B5EF4-FFF2-40B4-BE49-F238E27FC236}">
                <a16:creationId xmlns:a16="http://schemas.microsoft.com/office/drawing/2014/main" id="{DB7BCDCF-D16B-941F-7819-B6819E24C139}"/>
              </a:ext>
            </a:extLst>
          </p:cNvPr>
          <p:cNvSpPr/>
          <p:nvPr/>
        </p:nvSpPr>
        <p:spPr>
          <a:xfrm>
            <a:off x="9411800"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20" name="Oval 19">
            <a:extLst>
              <a:ext uri="{FF2B5EF4-FFF2-40B4-BE49-F238E27FC236}">
                <a16:creationId xmlns:a16="http://schemas.microsoft.com/office/drawing/2014/main" id="{14652D6A-9E9C-110E-EBA4-1B084E741CAD}"/>
              </a:ext>
            </a:extLst>
          </p:cNvPr>
          <p:cNvSpPr/>
          <p:nvPr/>
        </p:nvSpPr>
        <p:spPr>
          <a:xfrm>
            <a:off x="9411800" y="406400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Hsp</a:t>
            </a:r>
            <a:endParaRPr lang="en-US" sz="2000" dirty="0">
              <a:solidFill>
                <a:schemeClr val="tx1"/>
              </a:solidFill>
            </a:endParaRPr>
          </a:p>
        </p:txBody>
      </p:sp>
      <p:sp>
        <p:nvSpPr>
          <p:cNvPr id="21" name="Oval 20">
            <a:extLst>
              <a:ext uri="{FF2B5EF4-FFF2-40B4-BE49-F238E27FC236}">
                <a16:creationId xmlns:a16="http://schemas.microsoft.com/office/drawing/2014/main" id="{9EE77D38-2131-EB0C-D297-C953DC0487CC}"/>
              </a:ext>
            </a:extLst>
          </p:cNvPr>
          <p:cNvSpPr/>
          <p:nvPr/>
        </p:nvSpPr>
        <p:spPr>
          <a:xfrm>
            <a:off x="9411800" y="470408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pcp</a:t>
            </a:r>
            <a:endParaRPr lang="en-US" sz="2000" dirty="0">
              <a:solidFill>
                <a:schemeClr val="tx1"/>
              </a:solidFill>
            </a:endParaRPr>
          </a:p>
        </p:txBody>
      </p:sp>
      <p:sp>
        <p:nvSpPr>
          <p:cNvPr id="22" name="TextBox 21">
            <a:extLst>
              <a:ext uri="{FF2B5EF4-FFF2-40B4-BE49-F238E27FC236}">
                <a16:creationId xmlns:a16="http://schemas.microsoft.com/office/drawing/2014/main" id="{B8D47BAB-99A8-E3E6-8DA2-6971697F2E32}"/>
              </a:ext>
            </a:extLst>
          </p:cNvPr>
          <p:cNvSpPr txBox="1"/>
          <p:nvPr/>
        </p:nvSpPr>
        <p:spPr>
          <a:xfrm>
            <a:off x="7268040" y="3399762"/>
            <a:ext cx="2143760" cy="584775"/>
          </a:xfrm>
          <a:prstGeom prst="rect">
            <a:avLst/>
          </a:prstGeom>
          <a:noFill/>
        </p:spPr>
        <p:txBody>
          <a:bodyPr wrap="square" rtlCol="0">
            <a:spAutoFit/>
          </a:bodyPr>
          <a:lstStyle/>
          <a:p>
            <a:r>
              <a:rPr lang="en-US" sz="1600" b="1" dirty="0"/>
              <a:t>Coronary Heart Disease</a:t>
            </a:r>
          </a:p>
        </p:txBody>
      </p:sp>
      <p:sp>
        <p:nvSpPr>
          <p:cNvPr id="23" name="TextBox 22">
            <a:extLst>
              <a:ext uri="{FF2B5EF4-FFF2-40B4-BE49-F238E27FC236}">
                <a16:creationId xmlns:a16="http://schemas.microsoft.com/office/drawing/2014/main" id="{6F2A4909-FA54-22F0-2051-C2F9C3F53C16}"/>
              </a:ext>
            </a:extLst>
          </p:cNvPr>
          <p:cNvSpPr txBox="1"/>
          <p:nvPr/>
        </p:nvSpPr>
        <p:spPr>
          <a:xfrm>
            <a:off x="7268040" y="4039842"/>
            <a:ext cx="2143760" cy="584775"/>
          </a:xfrm>
          <a:prstGeom prst="rect">
            <a:avLst/>
          </a:prstGeom>
          <a:noFill/>
        </p:spPr>
        <p:txBody>
          <a:bodyPr wrap="square" rtlCol="0">
            <a:spAutoFit/>
          </a:bodyPr>
          <a:lstStyle/>
          <a:p>
            <a:r>
              <a:rPr lang="en-US" sz="1600" b="1" dirty="0">
                <a:solidFill>
                  <a:srgbClr val="00B050"/>
                </a:solidFill>
              </a:rPr>
              <a:t>High Blood Pressure</a:t>
            </a:r>
          </a:p>
        </p:txBody>
      </p:sp>
      <p:sp>
        <p:nvSpPr>
          <p:cNvPr id="24" name="TextBox 23">
            <a:extLst>
              <a:ext uri="{FF2B5EF4-FFF2-40B4-BE49-F238E27FC236}">
                <a16:creationId xmlns:a16="http://schemas.microsoft.com/office/drawing/2014/main" id="{7E51EE49-21CA-7F70-0403-323B57D7B828}"/>
              </a:ext>
            </a:extLst>
          </p:cNvPr>
          <p:cNvSpPr txBox="1"/>
          <p:nvPr/>
        </p:nvSpPr>
        <p:spPr>
          <a:xfrm>
            <a:off x="7268040" y="4803439"/>
            <a:ext cx="2143760" cy="338554"/>
          </a:xfrm>
          <a:prstGeom prst="rect">
            <a:avLst/>
          </a:prstGeom>
          <a:noFill/>
        </p:spPr>
        <p:txBody>
          <a:bodyPr wrap="square" rtlCol="0">
            <a:spAutoFit/>
          </a:bodyPr>
          <a:lstStyle/>
          <a:p>
            <a:r>
              <a:rPr lang="en-US" sz="1600" b="1" dirty="0">
                <a:solidFill>
                  <a:srgbClr val="00B050"/>
                </a:solidFill>
              </a:rPr>
              <a:t>High Cholesterol</a:t>
            </a:r>
          </a:p>
        </p:txBody>
      </p:sp>
      <p:sp>
        <p:nvSpPr>
          <p:cNvPr id="25" name="TextBox 24">
            <a:extLst>
              <a:ext uri="{FF2B5EF4-FFF2-40B4-BE49-F238E27FC236}">
                <a16:creationId xmlns:a16="http://schemas.microsoft.com/office/drawing/2014/main" id="{71C6B605-6EA3-F1C5-AE5B-A14EA0A8BA92}"/>
              </a:ext>
            </a:extLst>
          </p:cNvPr>
          <p:cNvSpPr txBox="1"/>
          <p:nvPr/>
        </p:nvSpPr>
        <p:spPr>
          <a:xfrm>
            <a:off x="7268040" y="5520294"/>
            <a:ext cx="2143760" cy="338554"/>
          </a:xfrm>
          <a:prstGeom prst="rect">
            <a:avLst/>
          </a:prstGeom>
          <a:noFill/>
        </p:spPr>
        <p:txBody>
          <a:bodyPr wrap="square" rtlCol="0">
            <a:spAutoFit/>
          </a:bodyPr>
          <a:lstStyle/>
          <a:p>
            <a:r>
              <a:rPr lang="en-US" sz="1600" b="1" dirty="0">
                <a:solidFill>
                  <a:srgbClr val="00B050"/>
                </a:solidFill>
              </a:rPr>
              <a:t>Stroke</a:t>
            </a:r>
          </a:p>
        </p:txBody>
      </p:sp>
      <p:sp>
        <p:nvSpPr>
          <p:cNvPr id="26" name="TextBox 25">
            <a:extLst>
              <a:ext uri="{FF2B5EF4-FFF2-40B4-BE49-F238E27FC236}">
                <a16:creationId xmlns:a16="http://schemas.microsoft.com/office/drawing/2014/main" id="{F87781D6-FF95-5E85-9517-8A3A342F1A15}"/>
              </a:ext>
            </a:extLst>
          </p:cNvPr>
          <p:cNvSpPr txBox="1"/>
          <p:nvPr/>
        </p:nvSpPr>
        <p:spPr>
          <a:xfrm>
            <a:off x="10036957" y="3528671"/>
            <a:ext cx="2143760" cy="338554"/>
          </a:xfrm>
          <a:prstGeom prst="rect">
            <a:avLst/>
          </a:prstGeom>
          <a:noFill/>
        </p:spPr>
        <p:txBody>
          <a:bodyPr wrap="square" rtlCol="0">
            <a:spAutoFit/>
          </a:bodyPr>
          <a:lstStyle/>
          <a:p>
            <a:r>
              <a:rPr lang="en-US" sz="1600" b="1" dirty="0">
                <a:solidFill>
                  <a:srgbClr val="FD2906"/>
                </a:solidFill>
              </a:rPr>
              <a:t>Population</a:t>
            </a:r>
          </a:p>
        </p:txBody>
      </p:sp>
      <p:sp>
        <p:nvSpPr>
          <p:cNvPr id="27" name="TextBox 26">
            <a:extLst>
              <a:ext uri="{FF2B5EF4-FFF2-40B4-BE49-F238E27FC236}">
                <a16:creationId xmlns:a16="http://schemas.microsoft.com/office/drawing/2014/main" id="{0C9048AB-460C-54E1-7360-2B654BF82ABD}"/>
              </a:ext>
            </a:extLst>
          </p:cNvPr>
          <p:cNvSpPr txBox="1"/>
          <p:nvPr/>
        </p:nvSpPr>
        <p:spPr>
          <a:xfrm>
            <a:off x="10036957" y="4160802"/>
            <a:ext cx="2143760" cy="338554"/>
          </a:xfrm>
          <a:prstGeom prst="rect">
            <a:avLst/>
          </a:prstGeom>
          <a:noFill/>
        </p:spPr>
        <p:txBody>
          <a:bodyPr wrap="square" rtlCol="0">
            <a:spAutoFit/>
          </a:bodyPr>
          <a:lstStyle/>
          <a:p>
            <a:r>
              <a:rPr lang="en-US" sz="1600" b="1" dirty="0">
                <a:solidFill>
                  <a:srgbClr val="FD2906"/>
                </a:solidFill>
              </a:rPr>
              <a:t>Hospitals</a:t>
            </a:r>
          </a:p>
        </p:txBody>
      </p:sp>
      <p:sp>
        <p:nvSpPr>
          <p:cNvPr id="28" name="TextBox 27">
            <a:extLst>
              <a:ext uri="{FF2B5EF4-FFF2-40B4-BE49-F238E27FC236}">
                <a16:creationId xmlns:a16="http://schemas.microsoft.com/office/drawing/2014/main" id="{E4DA2F1C-8ADE-97E0-D1B9-97A28FCC6225}"/>
              </a:ext>
            </a:extLst>
          </p:cNvPr>
          <p:cNvSpPr txBox="1"/>
          <p:nvPr/>
        </p:nvSpPr>
        <p:spPr>
          <a:xfrm>
            <a:off x="10036957" y="4704080"/>
            <a:ext cx="2143760" cy="584775"/>
          </a:xfrm>
          <a:prstGeom prst="rect">
            <a:avLst/>
          </a:prstGeom>
          <a:noFill/>
        </p:spPr>
        <p:txBody>
          <a:bodyPr wrap="square" rtlCol="0">
            <a:spAutoFit/>
          </a:bodyPr>
          <a:lstStyle/>
          <a:p>
            <a:r>
              <a:rPr lang="en-US" sz="1600" b="1" dirty="0">
                <a:solidFill>
                  <a:srgbClr val="FD2906"/>
                </a:solidFill>
              </a:rPr>
              <a:t>Primary Care Physicians </a:t>
            </a:r>
          </a:p>
        </p:txBody>
      </p:sp>
      <p:sp>
        <p:nvSpPr>
          <p:cNvPr id="29" name="TextBox 28">
            <a:extLst>
              <a:ext uri="{FF2B5EF4-FFF2-40B4-BE49-F238E27FC236}">
                <a16:creationId xmlns:a16="http://schemas.microsoft.com/office/drawing/2014/main" id="{2414621C-DE8B-6C8B-C798-449041F0DB4A}"/>
              </a:ext>
            </a:extLst>
          </p:cNvPr>
          <p:cNvSpPr txBox="1"/>
          <p:nvPr/>
        </p:nvSpPr>
        <p:spPr>
          <a:xfrm>
            <a:off x="10036957" y="5341676"/>
            <a:ext cx="2143760" cy="584775"/>
          </a:xfrm>
          <a:prstGeom prst="rect">
            <a:avLst/>
          </a:prstGeom>
          <a:noFill/>
        </p:spPr>
        <p:txBody>
          <a:bodyPr wrap="square" rtlCol="0">
            <a:spAutoFit/>
          </a:bodyPr>
          <a:lstStyle/>
          <a:p>
            <a:r>
              <a:rPr lang="en-US" sz="1600" b="1" dirty="0">
                <a:solidFill>
                  <a:srgbClr val="FD2906"/>
                </a:solidFill>
              </a:rPr>
              <a:t>Cardiovascular Physicians</a:t>
            </a:r>
          </a:p>
        </p:txBody>
      </p:sp>
    </p:spTree>
    <p:extLst>
      <p:ext uri="{BB962C8B-B14F-4D97-AF65-F5344CB8AC3E}">
        <p14:creationId xmlns:p14="http://schemas.microsoft.com/office/powerpoint/2010/main" val="3147842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with medium confidence">
            <a:extLst>
              <a:ext uri="{FF2B5EF4-FFF2-40B4-BE49-F238E27FC236}">
                <a16:creationId xmlns:a16="http://schemas.microsoft.com/office/drawing/2014/main" id="{61E2102C-12BE-9B14-326D-7226032857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9134" y="1117600"/>
            <a:ext cx="8280624" cy="5175390"/>
          </a:xfrm>
          <a:prstGeom prst="rect">
            <a:avLst/>
          </a:prstGeom>
        </p:spPr>
      </p:pic>
      <p:sp>
        <p:nvSpPr>
          <p:cNvPr id="16" name="Rectangle 15">
            <a:extLst>
              <a:ext uri="{FF2B5EF4-FFF2-40B4-BE49-F238E27FC236}">
                <a16:creationId xmlns:a16="http://schemas.microsoft.com/office/drawing/2014/main" id="{F9C82FE1-E485-798B-59FF-616DBE4A4185}"/>
              </a:ext>
            </a:extLst>
          </p:cNvPr>
          <p:cNvSpPr/>
          <p:nvPr/>
        </p:nvSpPr>
        <p:spPr>
          <a:xfrm>
            <a:off x="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B79BC-F518-D86E-FA4F-CF5DE1F8D2E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2F6D-D126-A8C2-4806-68FAB765DCE2}"/>
              </a:ext>
            </a:extLst>
          </p:cNvPr>
          <p:cNvSpPr txBox="1"/>
          <p:nvPr/>
        </p:nvSpPr>
        <p:spPr>
          <a:xfrm>
            <a:off x="453390"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sp>
        <p:nvSpPr>
          <p:cNvPr id="30" name="TextBox 29">
            <a:extLst>
              <a:ext uri="{FF2B5EF4-FFF2-40B4-BE49-F238E27FC236}">
                <a16:creationId xmlns:a16="http://schemas.microsoft.com/office/drawing/2014/main" id="{44B1FE71-2F22-EC90-5840-E4083FF1EE99}"/>
              </a:ext>
            </a:extLst>
          </p:cNvPr>
          <p:cNvSpPr txBox="1"/>
          <p:nvPr/>
        </p:nvSpPr>
        <p:spPr>
          <a:xfrm>
            <a:off x="7579527" y="65610"/>
            <a:ext cx="3590033" cy="707886"/>
          </a:xfrm>
          <a:prstGeom prst="rect">
            <a:avLst/>
          </a:prstGeom>
          <a:noFill/>
        </p:spPr>
        <p:txBody>
          <a:bodyPr wrap="square" rtlCol="0">
            <a:spAutoFit/>
          </a:bodyPr>
          <a:lstStyle/>
          <a:p>
            <a:pPr algn="ctr"/>
            <a:r>
              <a:rPr lang="en-US" sz="4000" b="1" dirty="0">
                <a:solidFill>
                  <a:schemeClr val="bg1"/>
                </a:solidFill>
              </a:rPr>
              <a:t>The Divide</a:t>
            </a:r>
          </a:p>
        </p:txBody>
      </p:sp>
    </p:spTree>
    <p:extLst>
      <p:ext uri="{BB962C8B-B14F-4D97-AF65-F5344CB8AC3E}">
        <p14:creationId xmlns:p14="http://schemas.microsoft.com/office/powerpoint/2010/main" val="2110237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4BD1C561-95C6-CDF1-FD6A-5152B12E5C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3700" y="1101514"/>
            <a:ext cx="5588000" cy="3492500"/>
          </a:xfrm>
          <a:prstGeom prst="rect">
            <a:avLst/>
          </a:prstGeom>
        </p:spPr>
      </p:pic>
      <p:sp>
        <p:nvSpPr>
          <p:cNvPr id="3" name="Rectangle 2">
            <a:extLst>
              <a:ext uri="{FF2B5EF4-FFF2-40B4-BE49-F238E27FC236}">
                <a16:creationId xmlns:a16="http://schemas.microsoft.com/office/drawing/2014/main" id="{63B8BAF6-7F17-58E0-FA4E-E80F7DF7E15F}"/>
              </a:ext>
            </a:extLst>
          </p:cNvPr>
          <p:cNvSpPr/>
          <p:nvPr/>
        </p:nvSpPr>
        <p:spPr>
          <a:xfrm>
            <a:off x="1128522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3FF751-92E4-257D-294A-CD72DACBAF7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3D1A90-ACA4-0E59-4493-DAA7F3DCC0C5}"/>
              </a:ext>
            </a:extLst>
          </p:cNvPr>
          <p:cNvSpPr txBox="1"/>
          <p:nvPr/>
        </p:nvSpPr>
        <p:spPr>
          <a:xfrm>
            <a:off x="9045946"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pic>
        <p:nvPicPr>
          <p:cNvPr id="7" name="Picture 6" descr="A graph of a graph with green and blue lines&#10;&#10;Description automatically generated">
            <a:extLst>
              <a:ext uri="{FF2B5EF4-FFF2-40B4-BE49-F238E27FC236}">
                <a16:creationId xmlns:a16="http://schemas.microsoft.com/office/drawing/2014/main" id="{F76ECB3A-386D-A973-8976-B7262405F3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90812" y="3082709"/>
            <a:ext cx="5994408" cy="3746505"/>
          </a:xfrm>
          <a:prstGeom prst="rect">
            <a:avLst/>
          </a:prstGeom>
        </p:spPr>
      </p:pic>
      <p:sp>
        <p:nvSpPr>
          <p:cNvPr id="8" name="TextBox 7">
            <a:extLst>
              <a:ext uri="{FF2B5EF4-FFF2-40B4-BE49-F238E27FC236}">
                <a16:creationId xmlns:a16="http://schemas.microsoft.com/office/drawing/2014/main" id="{4D88E6AA-B0F8-F943-4336-E8F2C100A888}"/>
              </a:ext>
            </a:extLst>
          </p:cNvPr>
          <p:cNvSpPr txBox="1"/>
          <p:nvPr/>
        </p:nvSpPr>
        <p:spPr>
          <a:xfrm>
            <a:off x="960863" y="65610"/>
            <a:ext cx="4664437" cy="707886"/>
          </a:xfrm>
          <a:prstGeom prst="rect">
            <a:avLst/>
          </a:prstGeom>
          <a:noFill/>
        </p:spPr>
        <p:txBody>
          <a:bodyPr wrap="square" rtlCol="0">
            <a:spAutoFit/>
          </a:bodyPr>
          <a:lstStyle/>
          <a:p>
            <a:pPr algn="ctr"/>
            <a:r>
              <a:rPr lang="en-US" sz="4000" b="1" dirty="0">
                <a:solidFill>
                  <a:schemeClr val="bg1"/>
                </a:solidFill>
              </a:rPr>
              <a:t>The Interactions</a:t>
            </a:r>
          </a:p>
        </p:txBody>
      </p:sp>
    </p:spTree>
    <p:extLst>
      <p:ext uri="{BB962C8B-B14F-4D97-AF65-F5344CB8AC3E}">
        <p14:creationId xmlns:p14="http://schemas.microsoft.com/office/powerpoint/2010/main" val="1866088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85167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531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04813D-290E-4DBB-B07C-0170630342B3}"/>
              </a:ext>
            </a:extLst>
          </p:cNvPr>
          <p:cNvGrpSpPr/>
          <p:nvPr/>
        </p:nvGrpSpPr>
        <p:grpSpPr>
          <a:xfrm>
            <a:off x="10281096" y="5472451"/>
            <a:ext cx="1739082" cy="1178086"/>
            <a:chOff x="8502423" y="107789"/>
            <a:chExt cx="1584119" cy="1073111"/>
          </a:xfrm>
          <a:solidFill>
            <a:schemeClr val="accent1"/>
          </a:solidFill>
        </p:grpSpPr>
        <p:sp>
          <p:nvSpPr>
            <p:cNvPr id="5" name="Freeform: Shape 4">
              <a:extLst>
                <a:ext uri="{FF2B5EF4-FFF2-40B4-BE49-F238E27FC236}">
                  <a16:creationId xmlns:a16="http://schemas.microsoft.com/office/drawing/2014/main" id="{0F13A791-0DB7-415D-8C04-FB4CDA3ACE7C}"/>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6E868A0-EDF5-4F35-853C-7B985FF613D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8D4F5E2-C069-447A-999C-3C50EC3FCE41}"/>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24CED93-3C6D-48EE-A45E-2C38AF21A814}"/>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EDEF69-88C1-4481-925A-4427ADCAC139}"/>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4265E91-D0E9-4D4E-A745-937EDAA689F1}"/>
              </a:ext>
            </a:extLst>
          </p:cNvPr>
          <p:cNvGrpSpPr/>
          <p:nvPr/>
        </p:nvGrpSpPr>
        <p:grpSpPr>
          <a:xfrm>
            <a:off x="5325664" y="1051171"/>
            <a:ext cx="6914322" cy="1918147"/>
            <a:chOff x="6547859" y="219658"/>
            <a:chExt cx="4958341" cy="1918147"/>
          </a:xfrm>
        </p:grpSpPr>
        <p:sp>
          <p:nvSpPr>
            <p:cNvPr id="11" name="TextBox 10">
              <a:extLst>
                <a:ext uri="{FF2B5EF4-FFF2-40B4-BE49-F238E27FC236}">
                  <a16:creationId xmlns:a16="http://schemas.microsoft.com/office/drawing/2014/main" id="{C75FA847-8142-4D67-BFEC-B789B4A27F32}"/>
                </a:ext>
              </a:extLst>
            </p:cNvPr>
            <p:cNvSpPr txBox="1"/>
            <p:nvPr/>
          </p:nvSpPr>
          <p:spPr>
            <a:xfrm>
              <a:off x="6547859" y="1122142"/>
              <a:ext cx="4958341" cy="1015663"/>
            </a:xfrm>
            <a:prstGeom prst="rect">
              <a:avLst/>
            </a:prstGeom>
            <a:noFill/>
          </p:spPr>
          <p:txBody>
            <a:bodyPr wrap="square" rtlCol="0">
              <a:spAutoFit/>
            </a:bodyPr>
            <a:lstStyle/>
            <a:p>
              <a:r>
                <a:rPr lang="en-US" altLang="ko-KR" sz="2000" b="1" dirty="0">
                  <a:solidFill>
                    <a:schemeClr val="accent1"/>
                  </a:solidFill>
                  <a:cs typeface="Calibri" pitchFamily="34" charset="0"/>
                </a:rPr>
                <a:t>What might be the potential effect of policy interventions aimed at reducing these disparities?</a:t>
              </a:r>
              <a:endParaRPr lang="ko-KR" altLang="en-US" sz="2000" b="1" dirty="0">
                <a:solidFill>
                  <a:schemeClr val="accent1"/>
                </a:solidFill>
                <a:cs typeface="Calibri" pitchFamily="34" charset="0"/>
              </a:endParaRPr>
            </a:p>
          </p:txBody>
        </p:sp>
        <p:sp>
          <p:nvSpPr>
            <p:cNvPr id="13" name="TextBox 12">
              <a:extLst>
                <a:ext uri="{FF2B5EF4-FFF2-40B4-BE49-F238E27FC236}">
                  <a16:creationId xmlns:a16="http://schemas.microsoft.com/office/drawing/2014/main" id="{E3F40611-7569-434F-B6EF-DDB218EC1262}"/>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Does living in a rural area make you more prone to coronary heart disease?</a:t>
              </a:r>
            </a:p>
          </p:txBody>
        </p:sp>
        <p:sp>
          <p:nvSpPr>
            <p:cNvPr id="14" name="TextBox 13">
              <a:extLst>
                <a:ext uri="{FF2B5EF4-FFF2-40B4-BE49-F238E27FC236}">
                  <a16:creationId xmlns:a16="http://schemas.microsoft.com/office/drawing/2014/main" id="{B5B00AB4-95BA-4F01-A192-B29CA9AB98F4}"/>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01</a:t>
              </a:r>
              <a:endParaRPr lang="ko-KR" altLang="en-US" sz="6000" b="1" dirty="0">
                <a:solidFill>
                  <a:schemeClr val="accent1"/>
                </a:solidFill>
                <a:cs typeface="Calibri" pitchFamily="34" charset="0"/>
              </a:endParaRPr>
            </a:p>
          </p:txBody>
        </p:sp>
      </p:grpSp>
      <p:grpSp>
        <p:nvGrpSpPr>
          <p:cNvPr id="20" name="Group 19">
            <a:extLst>
              <a:ext uri="{FF2B5EF4-FFF2-40B4-BE49-F238E27FC236}">
                <a16:creationId xmlns:a16="http://schemas.microsoft.com/office/drawing/2014/main" id="{D798797E-1BEB-4DAD-A500-446F7DD1231A}"/>
              </a:ext>
            </a:extLst>
          </p:cNvPr>
          <p:cNvGrpSpPr/>
          <p:nvPr/>
        </p:nvGrpSpPr>
        <p:grpSpPr>
          <a:xfrm>
            <a:off x="2394005" y="4118470"/>
            <a:ext cx="6727083" cy="1600431"/>
            <a:chOff x="6547859" y="219658"/>
            <a:chExt cx="4958341" cy="1600431"/>
          </a:xfrm>
        </p:grpSpPr>
        <p:sp>
          <p:nvSpPr>
            <p:cNvPr id="21" name="TextBox 20">
              <a:extLst>
                <a:ext uri="{FF2B5EF4-FFF2-40B4-BE49-F238E27FC236}">
                  <a16:creationId xmlns:a16="http://schemas.microsoft.com/office/drawing/2014/main" id="{449B2B17-8B61-40E6-9F77-5828A94DEB44}"/>
                </a:ext>
              </a:extLst>
            </p:cNvPr>
            <p:cNvSpPr txBox="1"/>
            <p:nvPr/>
          </p:nvSpPr>
          <p:spPr>
            <a:xfrm>
              <a:off x="6547859" y="1112203"/>
              <a:ext cx="4958341" cy="707886"/>
            </a:xfrm>
            <a:prstGeom prst="rect">
              <a:avLst/>
            </a:prstGeom>
            <a:noFill/>
          </p:spPr>
          <p:txBody>
            <a:bodyPr wrap="square" rtlCol="0">
              <a:spAutoFit/>
            </a:bodyPr>
            <a:lstStyle/>
            <a:p>
              <a:r>
                <a:rPr lang="en-US" altLang="ko-KR" sz="2000" b="1" dirty="0">
                  <a:solidFill>
                    <a:schemeClr val="accent1"/>
                  </a:solidFill>
                  <a:cs typeface="Calibri" pitchFamily="34" charset="0"/>
                </a:rPr>
                <a:t>How do those factors affect the prevalence of coronary heart disease for those in rural counties.</a:t>
              </a:r>
              <a:endParaRPr lang="ko-KR" altLang="en-US" sz="20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33F5B64A-C0B0-474D-A099-E4E1FF87A3EA}"/>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What are some of the factors that contribute to coronary heart disease?</a:t>
              </a:r>
            </a:p>
          </p:txBody>
        </p:sp>
        <p:sp>
          <p:nvSpPr>
            <p:cNvPr id="24" name="TextBox 23">
              <a:extLst>
                <a:ext uri="{FF2B5EF4-FFF2-40B4-BE49-F238E27FC236}">
                  <a16:creationId xmlns:a16="http://schemas.microsoft.com/office/drawing/2014/main" id="{E0500B95-C2C6-45B9-8B96-28257B04E833}"/>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02</a:t>
              </a:r>
              <a:endParaRPr lang="ko-KR" altLang="en-US" sz="6000" b="1" dirty="0">
                <a:solidFill>
                  <a:schemeClr val="accent1"/>
                </a:solidFill>
                <a:cs typeface="Calibri" pitchFamily="34" charset="0"/>
              </a:endParaRPr>
            </a:p>
          </p:txBody>
        </p:sp>
      </p:grpSp>
    </p:spTree>
    <p:extLst>
      <p:ext uri="{BB962C8B-B14F-4D97-AF65-F5344CB8AC3E}">
        <p14:creationId xmlns:p14="http://schemas.microsoft.com/office/powerpoint/2010/main" val="4235440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A3A9024E-F3D9-CBE2-E021-E0881AF41AFC}"/>
              </a:ext>
            </a:extLst>
          </p:cNvPr>
          <p:cNvSpPr/>
          <p:nvPr/>
        </p:nvSpPr>
        <p:spPr>
          <a:xfrm>
            <a:off x="958358" y="2820953"/>
            <a:ext cx="4773695" cy="2957202"/>
          </a:xfrm>
          <a:custGeom>
            <a:avLst/>
            <a:gdLst/>
            <a:ahLst/>
            <a:cxnLst/>
            <a:rect l="l" t="t" r="r" b="b"/>
            <a:pathLst>
              <a:path w="4104456" h="2943944">
                <a:moveTo>
                  <a:pt x="279254" y="79832"/>
                </a:moveTo>
                <a:cubicBezTo>
                  <a:pt x="176595" y="79832"/>
                  <a:pt x="93373" y="163054"/>
                  <a:pt x="93373" y="265713"/>
                </a:cubicBezTo>
                <a:lnTo>
                  <a:pt x="93373" y="1441962"/>
                </a:lnTo>
                <a:lnTo>
                  <a:pt x="4011084" y="1441962"/>
                </a:lnTo>
                <a:lnTo>
                  <a:pt x="4011084" y="265713"/>
                </a:lnTo>
                <a:cubicBezTo>
                  <a:pt x="4011084" y="163054"/>
                  <a:pt x="3927862" y="79832"/>
                  <a:pt x="3825203" y="79832"/>
                </a:cubicBezTo>
                <a:close/>
                <a:moveTo>
                  <a:pt x="243023" y="0"/>
                </a:moveTo>
                <a:lnTo>
                  <a:pt x="3861433" y="0"/>
                </a:lnTo>
                <a:cubicBezTo>
                  <a:pt x="3995651" y="0"/>
                  <a:pt x="4104456" y="108805"/>
                  <a:pt x="4104456" y="243023"/>
                </a:cubicBezTo>
                <a:lnTo>
                  <a:pt x="4104456" y="2943944"/>
                </a:lnTo>
                <a:lnTo>
                  <a:pt x="4011084" y="2943944"/>
                </a:lnTo>
                <a:lnTo>
                  <a:pt x="4011084" y="1699747"/>
                </a:lnTo>
                <a:lnTo>
                  <a:pt x="93373" y="1699747"/>
                </a:lnTo>
                <a:lnTo>
                  <a:pt x="93373" y="2943944"/>
                </a:lnTo>
                <a:lnTo>
                  <a:pt x="0" y="2943944"/>
                </a:lnTo>
                <a:lnTo>
                  <a:pt x="0" y="243023"/>
                </a:lnTo>
                <a:cubicBezTo>
                  <a:pt x="0" y="108805"/>
                  <a:pt x="108805" y="0"/>
                  <a:pt x="243023"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4" name="Rounded Rectangle 12">
            <a:extLst>
              <a:ext uri="{FF2B5EF4-FFF2-40B4-BE49-F238E27FC236}">
                <a16:creationId xmlns:a16="http://schemas.microsoft.com/office/drawing/2014/main" id="{9768F31F-F333-BF81-ACD9-91D6B9A38FDC}"/>
              </a:ext>
            </a:extLst>
          </p:cNvPr>
          <p:cNvSpPr/>
          <p:nvPr/>
        </p:nvSpPr>
        <p:spPr>
          <a:xfrm rot="10800000">
            <a:off x="2471354" y="2257365"/>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 Placeholder 3">
            <a:extLst>
              <a:ext uri="{FF2B5EF4-FFF2-40B4-BE49-F238E27FC236}">
                <a16:creationId xmlns:a16="http://schemas.microsoft.com/office/drawing/2014/main" id="{0EDD92A4-95D2-AD2E-9C9D-E8745A795248}"/>
              </a:ext>
            </a:extLst>
          </p:cNvPr>
          <p:cNvSpPr>
            <a:spLocks noGrp="1"/>
          </p:cNvSpPr>
          <p:nvPr>
            <p:ph type="body" sz="quarter" idx="10"/>
          </p:nvPr>
        </p:nvSpPr>
        <p:spPr>
          <a:xfrm>
            <a:off x="0" y="339509"/>
            <a:ext cx="12191999" cy="1006691"/>
          </a:xfrm>
          <a:solidFill>
            <a:srgbClr val="FF0000"/>
          </a:solidFill>
          <a:effectLst>
            <a:glow rad="228600">
              <a:schemeClr val="accent6">
                <a:satMod val="175000"/>
                <a:alpha val="40000"/>
              </a:schemeClr>
            </a:glow>
          </a:effectLst>
        </p:spPr>
        <p:txBody>
          <a:bodyPr/>
          <a:lstStyle/>
          <a:p>
            <a:r>
              <a:rPr lang="en-US" dirty="0">
                <a:solidFill>
                  <a:schemeClr val="bg1"/>
                </a:solidFill>
                <a:effectLst>
                  <a:glow rad="101600">
                    <a:schemeClr val="accent2">
                      <a:satMod val="175000"/>
                      <a:alpha val="40000"/>
                    </a:schemeClr>
                  </a:glow>
                </a:effectLst>
              </a:rPr>
              <a:t>Modeling Methods</a:t>
            </a:r>
          </a:p>
        </p:txBody>
      </p:sp>
      <p:grpSp>
        <p:nvGrpSpPr>
          <p:cNvPr id="3" name="그룹 9">
            <a:extLst>
              <a:ext uri="{FF2B5EF4-FFF2-40B4-BE49-F238E27FC236}">
                <a16:creationId xmlns:a16="http://schemas.microsoft.com/office/drawing/2014/main" id="{387D314A-9938-087F-7E8D-EC185DE75D16}"/>
              </a:ext>
            </a:extLst>
          </p:cNvPr>
          <p:cNvGrpSpPr/>
          <p:nvPr/>
        </p:nvGrpSpPr>
        <p:grpSpPr>
          <a:xfrm>
            <a:off x="1335587" y="1957399"/>
            <a:ext cx="658800" cy="3738394"/>
            <a:chOff x="1335587" y="2195524"/>
            <a:chExt cx="658800" cy="3738394"/>
          </a:xfrm>
        </p:grpSpPr>
        <p:sp>
          <p:nvSpPr>
            <p:cNvPr id="5" name="Rounded Rectangle 9">
              <a:extLst>
                <a:ext uri="{FF2B5EF4-FFF2-40B4-BE49-F238E27FC236}">
                  <a16:creationId xmlns:a16="http://schemas.microsoft.com/office/drawing/2014/main" id="{DC656E20-F868-2C19-DE45-EC26E0B288D3}"/>
                </a:ext>
              </a:extLst>
            </p:cNvPr>
            <p:cNvSpPr/>
            <p:nvPr/>
          </p:nvSpPr>
          <p:spPr>
            <a:xfrm rot="10800000">
              <a:off x="1337144" y="2495490"/>
              <a:ext cx="657242" cy="3438428"/>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75">
              <a:extLst>
                <a:ext uri="{FF2B5EF4-FFF2-40B4-BE49-F238E27FC236}">
                  <a16:creationId xmlns:a16="http://schemas.microsoft.com/office/drawing/2014/main" id="{BB2ECF27-18E2-FB77-9BCD-A1D28D2378ED}"/>
                </a:ext>
              </a:extLst>
            </p:cNvPr>
            <p:cNvSpPr/>
            <p:nvPr/>
          </p:nvSpPr>
          <p:spPr>
            <a:xfrm rot="10800000">
              <a:off x="1419438" y="4734790"/>
              <a:ext cx="478800" cy="108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50">
              <a:extLst>
                <a:ext uri="{FF2B5EF4-FFF2-40B4-BE49-F238E27FC236}">
                  <a16:creationId xmlns:a16="http://schemas.microsoft.com/office/drawing/2014/main" id="{327E7356-9140-DE69-AE62-4B56E738C5FE}"/>
                </a:ext>
              </a:extLst>
            </p:cNvPr>
            <p:cNvSpPr/>
            <p:nvPr/>
          </p:nvSpPr>
          <p:spPr>
            <a:xfrm>
              <a:off x="1335587"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8" name="그룹 6">
            <a:extLst>
              <a:ext uri="{FF2B5EF4-FFF2-40B4-BE49-F238E27FC236}">
                <a16:creationId xmlns:a16="http://schemas.microsoft.com/office/drawing/2014/main" id="{97EDDB6C-06A4-BFA4-96CF-5444D09D9A3B}"/>
              </a:ext>
            </a:extLst>
          </p:cNvPr>
          <p:cNvGrpSpPr/>
          <p:nvPr/>
        </p:nvGrpSpPr>
        <p:grpSpPr>
          <a:xfrm>
            <a:off x="3573456" y="1957399"/>
            <a:ext cx="658800" cy="3738394"/>
            <a:chOff x="3573456" y="2195524"/>
            <a:chExt cx="658800" cy="3738394"/>
          </a:xfrm>
        </p:grpSpPr>
        <p:sp>
          <p:nvSpPr>
            <p:cNvPr id="9" name="Rounded Rectangle 6">
              <a:extLst>
                <a:ext uri="{FF2B5EF4-FFF2-40B4-BE49-F238E27FC236}">
                  <a16:creationId xmlns:a16="http://schemas.microsoft.com/office/drawing/2014/main" id="{99C884F2-7998-BCE9-BCCC-B1825E1ACEF3}"/>
                </a:ext>
              </a:extLst>
            </p:cNvPr>
            <p:cNvSpPr/>
            <p:nvPr/>
          </p:nvSpPr>
          <p:spPr>
            <a:xfrm rot="10800000">
              <a:off x="3583761"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73">
              <a:extLst>
                <a:ext uri="{FF2B5EF4-FFF2-40B4-BE49-F238E27FC236}">
                  <a16:creationId xmlns:a16="http://schemas.microsoft.com/office/drawing/2014/main" id="{DC5F72DF-47B2-574D-9A1A-A56DE940C688}"/>
                </a:ext>
              </a:extLst>
            </p:cNvPr>
            <p:cNvSpPr/>
            <p:nvPr/>
          </p:nvSpPr>
          <p:spPr>
            <a:xfrm rot="10800000">
              <a:off x="3662143" y="4734790"/>
              <a:ext cx="486000" cy="108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 Same Side Corner Rectangle 54">
              <a:extLst>
                <a:ext uri="{FF2B5EF4-FFF2-40B4-BE49-F238E27FC236}">
                  <a16:creationId xmlns:a16="http://schemas.microsoft.com/office/drawing/2014/main" id="{77330BDA-3194-41BB-17F3-180BE68BCA1D}"/>
                </a:ext>
              </a:extLst>
            </p:cNvPr>
            <p:cNvSpPr/>
            <p:nvPr/>
          </p:nvSpPr>
          <p:spPr>
            <a:xfrm>
              <a:off x="357345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2" name="그룹 7">
            <a:extLst>
              <a:ext uri="{FF2B5EF4-FFF2-40B4-BE49-F238E27FC236}">
                <a16:creationId xmlns:a16="http://schemas.microsoft.com/office/drawing/2014/main" id="{64952549-1D3B-1F96-6EFA-5EB8CF92ABA1}"/>
              </a:ext>
            </a:extLst>
          </p:cNvPr>
          <p:cNvGrpSpPr/>
          <p:nvPr/>
        </p:nvGrpSpPr>
        <p:grpSpPr>
          <a:xfrm>
            <a:off x="4693466" y="1957399"/>
            <a:ext cx="658800" cy="3738394"/>
            <a:chOff x="4693466" y="2195524"/>
            <a:chExt cx="658800" cy="3738394"/>
          </a:xfrm>
        </p:grpSpPr>
        <p:sp>
          <p:nvSpPr>
            <p:cNvPr id="13" name="Rounded Rectangle 12">
              <a:extLst>
                <a:ext uri="{FF2B5EF4-FFF2-40B4-BE49-F238E27FC236}">
                  <a16:creationId xmlns:a16="http://schemas.microsoft.com/office/drawing/2014/main" id="{454E3B02-3A5E-D7FD-73C1-64BA9A0E8240}"/>
                </a:ext>
              </a:extLst>
            </p:cNvPr>
            <p:cNvSpPr/>
            <p:nvPr/>
          </p:nvSpPr>
          <p:spPr>
            <a:xfrm rot="10800000">
              <a:off x="471407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2">
              <a:extLst>
                <a:ext uri="{FF2B5EF4-FFF2-40B4-BE49-F238E27FC236}">
                  <a16:creationId xmlns:a16="http://schemas.microsoft.com/office/drawing/2014/main" id="{67A3C65E-DAA0-2FBB-D9B9-28A3AB184210}"/>
                </a:ext>
              </a:extLst>
            </p:cNvPr>
            <p:cNvSpPr/>
            <p:nvPr/>
          </p:nvSpPr>
          <p:spPr>
            <a:xfrm rot="10800000">
              <a:off x="4792749" y="5223509"/>
              <a:ext cx="482400" cy="5912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 Same Side Corner Rectangle 55">
              <a:extLst>
                <a:ext uri="{FF2B5EF4-FFF2-40B4-BE49-F238E27FC236}">
                  <a16:creationId xmlns:a16="http://schemas.microsoft.com/office/drawing/2014/main" id="{58D21C8C-0CDA-0F95-3E63-24BA2DA06273}"/>
                </a:ext>
              </a:extLst>
            </p:cNvPr>
            <p:cNvSpPr/>
            <p:nvPr/>
          </p:nvSpPr>
          <p:spPr>
            <a:xfrm>
              <a:off x="469346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6" name="그룹 8">
            <a:extLst>
              <a:ext uri="{FF2B5EF4-FFF2-40B4-BE49-F238E27FC236}">
                <a16:creationId xmlns:a16="http://schemas.microsoft.com/office/drawing/2014/main" id="{B5BA2374-9479-3947-BB07-1A3842B925C4}"/>
              </a:ext>
            </a:extLst>
          </p:cNvPr>
          <p:cNvGrpSpPr/>
          <p:nvPr/>
        </p:nvGrpSpPr>
        <p:grpSpPr>
          <a:xfrm>
            <a:off x="2462430" y="1957401"/>
            <a:ext cx="658800" cy="3619264"/>
            <a:chOff x="2462430" y="2195525"/>
            <a:chExt cx="658800" cy="3619264"/>
          </a:xfrm>
          <a:solidFill>
            <a:schemeClr val="accent3"/>
          </a:solidFill>
        </p:grpSpPr>
        <p:sp>
          <p:nvSpPr>
            <p:cNvPr id="18" name="Rounded Rectangle 58">
              <a:extLst>
                <a:ext uri="{FF2B5EF4-FFF2-40B4-BE49-F238E27FC236}">
                  <a16:creationId xmlns:a16="http://schemas.microsoft.com/office/drawing/2014/main" id="{91B30DB7-89D6-DEA3-8877-AAD941CB92E0}"/>
                </a:ext>
              </a:extLst>
            </p:cNvPr>
            <p:cNvSpPr/>
            <p:nvPr/>
          </p:nvSpPr>
          <p:spPr>
            <a:xfrm rot="10800000">
              <a:off x="2550630" y="4734789"/>
              <a:ext cx="482400" cy="10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ound Same Side Corner Rectangle 57">
              <a:extLst>
                <a:ext uri="{FF2B5EF4-FFF2-40B4-BE49-F238E27FC236}">
                  <a16:creationId xmlns:a16="http://schemas.microsoft.com/office/drawing/2014/main" id="{9C127160-7904-AD2A-68F8-61500DE81F24}"/>
                </a:ext>
              </a:extLst>
            </p:cNvPr>
            <p:cNvSpPr/>
            <p:nvPr/>
          </p:nvSpPr>
          <p:spPr>
            <a:xfrm rot="10800000">
              <a:off x="2462430" y="2195525"/>
              <a:ext cx="658800" cy="389670"/>
            </a:xfrm>
            <a:custGeom>
              <a:avLst/>
              <a:gdLst/>
              <a:ahLst/>
              <a:cxnLst/>
              <a:rect l="l" t="t" r="r" b="b"/>
              <a:pathLst>
                <a:path w="658800" h="389670">
                  <a:moveTo>
                    <a:pt x="615404" y="389670"/>
                  </a:moveTo>
                  <a:lnTo>
                    <a:pt x="43396" y="389670"/>
                  </a:lnTo>
                  <a:cubicBezTo>
                    <a:pt x="19429" y="389670"/>
                    <a:pt x="0" y="370241"/>
                    <a:pt x="0" y="346274"/>
                  </a:cubicBezTo>
                  <a:lnTo>
                    <a:pt x="0" y="129297"/>
                  </a:lnTo>
                  <a:lnTo>
                    <a:pt x="112845" y="129297"/>
                  </a:lnTo>
                  <a:lnTo>
                    <a:pt x="112845" y="43396"/>
                  </a:lnTo>
                  <a:cubicBezTo>
                    <a:pt x="112845" y="19429"/>
                    <a:pt x="132274" y="0"/>
                    <a:pt x="156241" y="0"/>
                  </a:cubicBezTo>
                  <a:lnTo>
                    <a:pt x="502557" y="0"/>
                  </a:lnTo>
                  <a:cubicBezTo>
                    <a:pt x="526524" y="0"/>
                    <a:pt x="545953" y="19429"/>
                    <a:pt x="545953" y="43396"/>
                  </a:cubicBezTo>
                  <a:lnTo>
                    <a:pt x="545953" y="129297"/>
                  </a:lnTo>
                  <a:lnTo>
                    <a:pt x="658800" y="129297"/>
                  </a:lnTo>
                  <a:lnTo>
                    <a:pt x="658800" y="346274"/>
                  </a:lnTo>
                  <a:cubicBezTo>
                    <a:pt x="658800" y="370241"/>
                    <a:pt x="639371" y="389670"/>
                    <a:pt x="615404" y="3896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C3BD252A-0DFA-5984-04E1-8981801D70FD}"/>
              </a:ext>
            </a:extLst>
          </p:cNvPr>
          <p:cNvSpPr txBox="1"/>
          <p:nvPr/>
        </p:nvSpPr>
        <p:spPr>
          <a:xfrm>
            <a:off x="465967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5%</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C2891F-BD4B-3738-C590-1D7083D32579}"/>
              </a:ext>
            </a:extLst>
          </p:cNvPr>
          <p:cNvSpPr txBox="1"/>
          <p:nvPr/>
        </p:nvSpPr>
        <p:spPr>
          <a:xfrm>
            <a:off x="3527986"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90%</a:t>
            </a:r>
            <a:endParaRPr lang="ko-KR" altLang="en-US" sz="1600" b="1" dirty="0">
              <a:solidFill>
                <a:schemeClr val="bg1"/>
              </a:solidFill>
              <a:cs typeface="Arial" pitchFamily="34" charset="0"/>
            </a:endParaRPr>
          </a:p>
        </p:txBody>
      </p:sp>
      <p:sp>
        <p:nvSpPr>
          <p:cNvPr id="25" name="Oval 55">
            <a:extLst>
              <a:ext uri="{FF2B5EF4-FFF2-40B4-BE49-F238E27FC236}">
                <a16:creationId xmlns:a16="http://schemas.microsoft.com/office/drawing/2014/main" id="{E39CA068-4535-38E9-0940-0094C1BFA6E0}"/>
              </a:ext>
            </a:extLst>
          </p:cNvPr>
          <p:cNvSpPr/>
          <p:nvPr/>
        </p:nvSpPr>
        <p:spPr>
          <a:xfrm>
            <a:off x="6459308" y="2867676"/>
            <a:ext cx="630965" cy="63096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6" name="Oval 56">
            <a:extLst>
              <a:ext uri="{FF2B5EF4-FFF2-40B4-BE49-F238E27FC236}">
                <a16:creationId xmlns:a16="http://schemas.microsoft.com/office/drawing/2014/main" id="{0B5C9028-C98F-976E-CD30-E77B8DED8B4C}"/>
              </a:ext>
            </a:extLst>
          </p:cNvPr>
          <p:cNvSpPr/>
          <p:nvPr/>
        </p:nvSpPr>
        <p:spPr>
          <a:xfrm>
            <a:off x="6459308" y="1791149"/>
            <a:ext cx="630965" cy="63096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accent4"/>
              </a:solidFill>
              <a:latin typeface="Arial" pitchFamily="34" charset="0"/>
              <a:cs typeface="Arial" pitchFamily="34" charset="0"/>
            </a:endParaRPr>
          </a:p>
        </p:txBody>
      </p:sp>
      <p:sp>
        <p:nvSpPr>
          <p:cNvPr id="27" name="Oval 67">
            <a:extLst>
              <a:ext uri="{FF2B5EF4-FFF2-40B4-BE49-F238E27FC236}">
                <a16:creationId xmlns:a16="http://schemas.microsoft.com/office/drawing/2014/main" id="{FDDD1EA6-13DA-F6E4-79C2-50F2D51CB08F}"/>
              </a:ext>
            </a:extLst>
          </p:cNvPr>
          <p:cNvSpPr/>
          <p:nvPr/>
        </p:nvSpPr>
        <p:spPr>
          <a:xfrm>
            <a:off x="6459308" y="3944203"/>
            <a:ext cx="630965" cy="63096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8" name="Oval 68">
            <a:extLst>
              <a:ext uri="{FF2B5EF4-FFF2-40B4-BE49-F238E27FC236}">
                <a16:creationId xmlns:a16="http://schemas.microsoft.com/office/drawing/2014/main" id="{33D8631E-EECA-FF95-C2C7-C03A031F17EF}"/>
              </a:ext>
            </a:extLst>
          </p:cNvPr>
          <p:cNvSpPr/>
          <p:nvPr/>
        </p:nvSpPr>
        <p:spPr>
          <a:xfrm>
            <a:off x="6459308" y="5020729"/>
            <a:ext cx="630965" cy="63096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9" name="TextBox 28">
            <a:extLst>
              <a:ext uri="{FF2B5EF4-FFF2-40B4-BE49-F238E27FC236}">
                <a16:creationId xmlns:a16="http://schemas.microsoft.com/office/drawing/2014/main" id="{92C496C0-CED6-72E6-B7DF-1BAA82A18BF3}"/>
              </a:ext>
            </a:extLst>
          </p:cNvPr>
          <p:cNvSpPr txBox="1"/>
          <p:nvPr/>
        </p:nvSpPr>
        <p:spPr>
          <a:xfrm>
            <a:off x="6523624" y="1921963"/>
            <a:ext cx="502330" cy="400110"/>
          </a:xfrm>
          <a:prstGeom prst="rect">
            <a:avLst/>
          </a:prstGeom>
          <a:noFill/>
        </p:spPr>
        <p:txBody>
          <a:bodyPr wrap="square" rtlCol="0">
            <a:spAutoFit/>
          </a:bodyPr>
          <a:lstStyle/>
          <a:p>
            <a:pPr algn="ctr"/>
            <a:r>
              <a:rPr lang="en-US" altLang="ko-KR" sz="2000" b="1" dirty="0">
                <a:solidFill>
                  <a:schemeClr val="accent4"/>
                </a:solidFill>
                <a:latin typeface="Arial" pitchFamily="34" charset="0"/>
                <a:cs typeface="Arial" pitchFamily="34" charset="0"/>
              </a:rPr>
              <a:t>A</a:t>
            </a:r>
            <a:endParaRPr lang="ko-KR" altLang="en-US" sz="2000" b="1" dirty="0">
              <a:solidFill>
                <a:schemeClr val="accent4"/>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65CEBF5-97C9-3462-06D1-87F6DEE88992}"/>
              </a:ext>
            </a:extLst>
          </p:cNvPr>
          <p:cNvSpPr txBox="1"/>
          <p:nvPr/>
        </p:nvSpPr>
        <p:spPr>
          <a:xfrm>
            <a:off x="6523624" y="2998491"/>
            <a:ext cx="502330" cy="400110"/>
          </a:xfrm>
          <a:prstGeom prst="rect">
            <a:avLst/>
          </a:prstGeom>
          <a:noFill/>
        </p:spPr>
        <p:txBody>
          <a:bodyPr wrap="square" rtlCol="0">
            <a:spAutoFit/>
          </a:bodyPr>
          <a:lstStyle/>
          <a:p>
            <a:pPr algn="ctr"/>
            <a:r>
              <a:rPr lang="en-US" altLang="ko-KR" sz="2000" b="1" dirty="0">
                <a:solidFill>
                  <a:schemeClr val="accent3"/>
                </a:solidFill>
                <a:latin typeface="Arial" pitchFamily="34" charset="0"/>
                <a:cs typeface="Arial" pitchFamily="34" charset="0"/>
              </a:rPr>
              <a:t>B</a:t>
            </a:r>
            <a:endParaRPr lang="ko-KR" altLang="en-US" sz="2000" b="1" dirty="0">
              <a:solidFill>
                <a:schemeClr val="accent3"/>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B08762F4-444F-6F85-24D6-5C450E9E7F0F}"/>
              </a:ext>
            </a:extLst>
          </p:cNvPr>
          <p:cNvSpPr txBox="1"/>
          <p:nvPr/>
        </p:nvSpPr>
        <p:spPr>
          <a:xfrm>
            <a:off x="6523624" y="4075017"/>
            <a:ext cx="502330" cy="400110"/>
          </a:xfrm>
          <a:prstGeom prst="rect">
            <a:avLst/>
          </a:prstGeom>
          <a:noFill/>
        </p:spPr>
        <p:txBody>
          <a:bodyPr wrap="square" rtlCol="0">
            <a:spAutoFit/>
          </a:bodyPr>
          <a:lstStyle/>
          <a:p>
            <a:pPr algn="ctr"/>
            <a:r>
              <a:rPr lang="en-US" altLang="ko-KR" sz="2000" b="1" dirty="0">
                <a:solidFill>
                  <a:schemeClr val="accent2"/>
                </a:solidFill>
                <a:latin typeface="Arial" pitchFamily="34" charset="0"/>
                <a:cs typeface="Arial" pitchFamily="34" charset="0"/>
              </a:rPr>
              <a:t>C</a:t>
            </a:r>
            <a:endParaRPr lang="ko-KR" altLang="en-US" sz="2000" b="1" dirty="0">
              <a:solidFill>
                <a:schemeClr val="accent2"/>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727A6CB0-EADB-ECFE-5250-C294A29D5B1D}"/>
              </a:ext>
            </a:extLst>
          </p:cNvPr>
          <p:cNvSpPr txBox="1"/>
          <p:nvPr/>
        </p:nvSpPr>
        <p:spPr>
          <a:xfrm>
            <a:off x="6523624" y="5151543"/>
            <a:ext cx="502330" cy="400110"/>
          </a:xfrm>
          <a:prstGeom prst="rect">
            <a:avLst/>
          </a:prstGeom>
          <a:noFill/>
        </p:spPr>
        <p:txBody>
          <a:bodyPr wrap="square" rtlCol="0">
            <a:spAutoFit/>
          </a:bodyPr>
          <a:lstStyle/>
          <a:p>
            <a:pPr algn="ctr"/>
            <a:r>
              <a:rPr lang="en-US" altLang="ko-KR" sz="2000" b="1" dirty="0">
                <a:solidFill>
                  <a:schemeClr val="accent1"/>
                </a:solidFill>
                <a:latin typeface="Arial" pitchFamily="34" charset="0"/>
                <a:cs typeface="Arial" pitchFamily="34" charset="0"/>
              </a:rPr>
              <a:t>D</a:t>
            </a:r>
            <a:endParaRPr lang="ko-KR" altLang="en-US" sz="2000" b="1" dirty="0">
              <a:solidFill>
                <a:schemeClr val="accent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F24ED3F-02DE-2D04-AB84-9126510AF493}"/>
              </a:ext>
            </a:extLst>
          </p:cNvPr>
          <p:cNvSpPr txBox="1"/>
          <p:nvPr/>
        </p:nvSpPr>
        <p:spPr>
          <a:xfrm>
            <a:off x="7278841" y="3026115"/>
            <a:ext cx="4076967" cy="369332"/>
          </a:xfrm>
          <a:prstGeom prst="rect">
            <a:avLst/>
          </a:prstGeom>
          <a:noFill/>
        </p:spPr>
        <p:txBody>
          <a:bodyPr wrap="square" rtlCol="0">
            <a:spAutoFit/>
          </a:bodyPr>
          <a:lstStyle/>
          <a:p>
            <a:r>
              <a:rPr lang="en-US" altLang="ko-KR" b="1" dirty="0">
                <a:solidFill>
                  <a:schemeClr val="accent3"/>
                </a:solidFill>
                <a:latin typeface="Arial" pitchFamily="34" charset="0"/>
                <a:cs typeface="Arial" pitchFamily="34" charset="0"/>
              </a:rPr>
              <a:t>Ultimately used linear regression</a:t>
            </a:r>
            <a:endParaRPr lang="ko-KR" altLang="en-US" b="1" dirty="0">
              <a:solidFill>
                <a:schemeClr val="accent3"/>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232E38F4-D2F8-C92F-7188-67A26013793A}"/>
              </a:ext>
            </a:extLst>
          </p:cNvPr>
          <p:cNvSpPr txBox="1"/>
          <p:nvPr/>
        </p:nvSpPr>
        <p:spPr>
          <a:xfrm>
            <a:off x="7278841" y="1949588"/>
            <a:ext cx="4076967" cy="369332"/>
          </a:xfrm>
          <a:prstGeom prst="rect">
            <a:avLst/>
          </a:prstGeom>
          <a:noFill/>
        </p:spPr>
        <p:txBody>
          <a:bodyPr wrap="square" rtlCol="0">
            <a:spAutoFit/>
          </a:bodyPr>
          <a:lstStyle/>
          <a:p>
            <a:r>
              <a:rPr lang="en-US" altLang="ko-KR" b="1" dirty="0">
                <a:solidFill>
                  <a:schemeClr val="accent4"/>
                </a:solidFill>
                <a:latin typeface="Arial" pitchFamily="34" charset="0"/>
                <a:cs typeface="Arial" pitchFamily="34" charset="0"/>
              </a:rPr>
              <a:t>Several various models</a:t>
            </a:r>
            <a:endParaRPr lang="ko-KR" altLang="en-US" b="1" dirty="0">
              <a:solidFill>
                <a:schemeClr val="accent4"/>
              </a:solidFill>
              <a:latin typeface="Arial" pitchFamily="34" charset="0"/>
              <a:cs typeface="Arial" pitchFamily="34" charset="0"/>
            </a:endParaRPr>
          </a:p>
        </p:txBody>
      </p:sp>
      <p:sp>
        <p:nvSpPr>
          <p:cNvPr id="41" name="TextBox 40">
            <a:extLst>
              <a:ext uri="{FF2B5EF4-FFF2-40B4-BE49-F238E27FC236}">
                <a16:creationId xmlns:a16="http://schemas.microsoft.com/office/drawing/2014/main" id="{08C66DFB-5F24-1052-F117-EE925A6D355B}"/>
              </a:ext>
            </a:extLst>
          </p:cNvPr>
          <p:cNvSpPr txBox="1"/>
          <p:nvPr/>
        </p:nvSpPr>
        <p:spPr>
          <a:xfrm>
            <a:off x="7278841" y="4011936"/>
            <a:ext cx="4076967" cy="646331"/>
          </a:xfrm>
          <a:prstGeom prst="rect">
            <a:avLst/>
          </a:prstGeom>
          <a:noFill/>
        </p:spPr>
        <p:txBody>
          <a:bodyPr wrap="square" rtlCol="0">
            <a:spAutoFit/>
          </a:bodyPr>
          <a:lstStyle/>
          <a:p>
            <a:r>
              <a:rPr lang="en-US" altLang="ko-KR" b="1" dirty="0">
                <a:solidFill>
                  <a:schemeClr val="accent2"/>
                </a:solidFill>
                <a:latin typeface="Arial" pitchFamily="34" charset="0"/>
                <a:cs typeface="Arial" pitchFamily="34" charset="0"/>
              </a:rPr>
              <a:t>Three variables accounted for 90% of the variance</a:t>
            </a:r>
            <a:endParaRPr lang="ko-KR" altLang="en-US" b="1" dirty="0">
              <a:solidFill>
                <a:schemeClr val="accent2"/>
              </a:solidFill>
              <a:latin typeface="Arial" pitchFamily="34" charset="0"/>
              <a:cs typeface="Arial" pitchFamily="34" charset="0"/>
            </a:endParaRPr>
          </a:p>
        </p:txBody>
      </p:sp>
      <p:sp>
        <p:nvSpPr>
          <p:cNvPr id="44" name="TextBox 43">
            <a:extLst>
              <a:ext uri="{FF2B5EF4-FFF2-40B4-BE49-F238E27FC236}">
                <a16:creationId xmlns:a16="http://schemas.microsoft.com/office/drawing/2014/main" id="{8243D864-91F8-CFC8-060D-5286C9457A89}"/>
              </a:ext>
            </a:extLst>
          </p:cNvPr>
          <p:cNvSpPr txBox="1"/>
          <p:nvPr/>
        </p:nvSpPr>
        <p:spPr>
          <a:xfrm>
            <a:off x="7278841" y="5179168"/>
            <a:ext cx="4076967" cy="646331"/>
          </a:xfrm>
          <a:prstGeom prst="rect">
            <a:avLst/>
          </a:prstGeom>
          <a:noFill/>
        </p:spPr>
        <p:txBody>
          <a:bodyPr wrap="square" rtlCol="0">
            <a:spAutoFit/>
          </a:bodyPr>
          <a:lstStyle/>
          <a:p>
            <a:r>
              <a:rPr lang="en-US" altLang="ko-KR" b="1" dirty="0">
                <a:solidFill>
                  <a:schemeClr val="accent1"/>
                </a:solidFill>
                <a:latin typeface="Arial" pitchFamily="34" charset="0"/>
                <a:cs typeface="Arial" pitchFamily="34" charset="0"/>
              </a:rPr>
              <a:t>Additional two variables accounted for another 5%</a:t>
            </a:r>
            <a:endParaRPr lang="ko-KR" altLang="en-US" b="1" dirty="0">
              <a:solidFill>
                <a:schemeClr val="accent1"/>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94366B2E-C9AC-5A64-EBB3-AEAE82F30F50}"/>
              </a:ext>
            </a:extLst>
          </p:cNvPr>
          <p:cNvSpPr/>
          <p:nvPr/>
        </p:nvSpPr>
        <p:spPr>
          <a:xfrm>
            <a:off x="1419438" y="2257365"/>
            <a:ext cx="478801" cy="2552760"/>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A185-D044-F540-7D4B-996B25D1EE3A}"/>
              </a:ext>
            </a:extLst>
          </p:cNvPr>
          <p:cNvSpPr/>
          <p:nvPr/>
        </p:nvSpPr>
        <p:spPr>
          <a:xfrm>
            <a:off x="3662142" y="2753289"/>
            <a:ext cx="486001" cy="2247446"/>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94FA17-CA3B-DACB-82F8-D94A9666AF6D}"/>
              </a:ext>
            </a:extLst>
          </p:cNvPr>
          <p:cNvSpPr/>
          <p:nvPr/>
        </p:nvSpPr>
        <p:spPr>
          <a:xfrm>
            <a:off x="2550629" y="2257365"/>
            <a:ext cx="482401" cy="2781112"/>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C47F2B-530D-A5AE-CC6E-5A55ED01AE21}"/>
              </a:ext>
            </a:extLst>
          </p:cNvPr>
          <p:cNvSpPr/>
          <p:nvPr/>
        </p:nvSpPr>
        <p:spPr>
          <a:xfrm>
            <a:off x="4792748" y="4985384"/>
            <a:ext cx="482401" cy="210605"/>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125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A diagram of a disease&#10;&#10;Description automatically generated">
            <a:extLst>
              <a:ext uri="{FF2B5EF4-FFF2-40B4-BE49-F238E27FC236}">
                <a16:creationId xmlns:a16="http://schemas.microsoft.com/office/drawing/2014/main" id="{4A2B246C-B79C-C5EE-B41C-1DC5AFE665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04015"/>
            <a:ext cx="5850766" cy="6649969"/>
          </a:xfrm>
          <a:prstGeom prst="rect">
            <a:avLst/>
          </a:prstGeom>
        </p:spPr>
      </p:pic>
    </p:spTree>
    <p:extLst>
      <p:ext uri="{BB962C8B-B14F-4D97-AF65-F5344CB8AC3E}">
        <p14:creationId xmlns:p14="http://schemas.microsoft.com/office/powerpoint/2010/main" val="386827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a disease&#10;&#10;Description automatically generated">
            <a:extLst>
              <a:ext uri="{FF2B5EF4-FFF2-40B4-BE49-F238E27FC236}">
                <a16:creationId xmlns:a16="http://schemas.microsoft.com/office/drawing/2014/main" id="{583307A8-521B-263F-2815-1B8EC9F295A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006" y="106296"/>
            <a:ext cx="5848760" cy="6647688"/>
          </a:xfrm>
          <a:prstGeom prst="rect">
            <a:avLst/>
          </a:prstGeom>
        </p:spPr>
      </p:pic>
    </p:spTree>
    <p:extLst>
      <p:ext uri="{BB962C8B-B14F-4D97-AF65-F5344CB8AC3E}">
        <p14:creationId xmlns:p14="http://schemas.microsoft.com/office/powerpoint/2010/main" val="22378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6"/>
            <a:ext cx="3350752" cy="3302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Reducing Coronary Heart Disease Prevalence</a:t>
            </a:r>
          </a:p>
        </p:txBody>
      </p:sp>
      <p:sp>
        <p:nvSpPr>
          <p:cNvPr id="7" name="TextBox 6">
            <a:extLst>
              <a:ext uri="{FF2B5EF4-FFF2-40B4-BE49-F238E27FC236}">
                <a16:creationId xmlns:a16="http://schemas.microsoft.com/office/drawing/2014/main" id="{84C52C63-B6ED-44B8-A256-E29EBDB0EE5E}"/>
              </a:ext>
            </a:extLst>
          </p:cNvPr>
          <p:cNvSpPr txBox="1"/>
          <p:nvPr/>
        </p:nvSpPr>
        <p:spPr>
          <a:xfrm>
            <a:off x="4238625" y="1184692"/>
            <a:ext cx="7254559" cy="4606389"/>
          </a:xfrm>
          <a:prstGeom prst="rect">
            <a:avLst/>
          </a:prstGeom>
          <a:noFill/>
        </p:spPr>
        <p:txBody>
          <a:bodyPr wrap="square" rtlCol="0">
            <a:spAutoFit/>
          </a:bodyPr>
          <a:lstStyle/>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With an urban or rural context, the factors most amenable to adjustment include </a:t>
            </a:r>
            <a:r>
              <a:rPr lang="en-US" sz="2200" b="1" i="0" dirty="0">
                <a:solidFill>
                  <a:schemeClr val="bg1"/>
                </a:solidFill>
                <a:effectLst/>
                <a:latin typeface="Open Sans" panose="020B0606030504020204" pitchFamily="34" charset="0"/>
              </a:rPr>
              <a:t>education</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health</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insurance</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smoking</a:t>
            </a:r>
            <a:r>
              <a:rPr lang="en-US" sz="2200" b="0" i="0" dirty="0">
                <a:solidFill>
                  <a:schemeClr val="bg1"/>
                </a:solidFill>
                <a:effectLst/>
                <a:latin typeface="Open Sans" panose="020B0606030504020204" pitchFamily="34" charset="0"/>
              </a:rPr>
              <a:t>, and </a:t>
            </a:r>
            <a:r>
              <a:rPr lang="en-US" sz="2200" b="1" i="0" dirty="0">
                <a:solidFill>
                  <a:schemeClr val="bg1"/>
                </a:solidFill>
                <a:effectLst/>
                <a:latin typeface="Open Sans" panose="020B0606030504020204" pitchFamily="34" charset="0"/>
              </a:rPr>
              <a:t>poverty</a:t>
            </a:r>
            <a:r>
              <a:rPr lang="en-US" sz="2200" b="0" i="0" dirty="0">
                <a:solidFill>
                  <a:schemeClr val="bg1"/>
                </a:solidFill>
                <a:effectLst/>
                <a:latin typeface="Open Sans" panose="020B0606030504020204" pitchFamily="34" charset="0"/>
              </a:rPr>
              <a:t>.</a:t>
            </a:r>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endParaRPr lang="en-US" sz="2200" b="1" i="0" dirty="0">
              <a:solidFill>
                <a:schemeClr val="bg1"/>
              </a:solidFill>
              <a:effectLst/>
              <a:latin typeface="Open Sans" panose="020B0606030504020204" pitchFamily="34" charset="0"/>
            </a:endParaRPr>
          </a:p>
          <a:p>
            <a:pPr marL="342900" indent="-342900" algn="l">
              <a:buFont typeface="Wingdings" panose="05000000000000000000" pitchFamily="2" charset="2"/>
              <a:buChar char="v"/>
            </a:pPr>
            <a:r>
              <a:rPr lang="en-US" sz="2200" i="0" dirty="0">
                <a:solidFill>
                  <a:schemeClr val="bg1"/>
                </a:solidFill>
                <a:effectLst/>
                <a:latin typeface="Open Sans" panose="020B0606030504020204" pitchFamily="34" charset="0"/>
              </a:rPr>
              <a:t>Health </a:t>
            </a:r>
            <a:r>
              <a:rPr lang="en-US" sz="2200" b="1" i="0" dirty="0">
                <a:solidFill>
                  <a:schemeClr val="bg1"/>
                </a:solidFill>
                <a:effectLst/>
                <a:latin typeface="Open Sans" panose="020B0606030504020204" pitchFamily="34" charset="0"/>
              </a:rPr>
              <a:t>advocates</a:t>
            </a:r>
            <a:r>
              <a:rPr lang="en-US" sz="2200" i="0" dirty="0">
                <a:solidFill>
                  <a:schemeClr val="bg1"/>
                </a:solidFill>
                <a:effectLst/>
                <a:latin typeface="Open Sans" panose="020B0606030504020204" pitchFamily="34" charset="0"/>
              </a:rPr>
              <a:t> or </a:t>
            </a:r>
            <a:r>
              <a:rPr lang="en-US" sz="2200" b="1" i="0" dirty="0">
                <a:solidFill>
                  <a:schemeClr val="bg1"/>
                </a:solidFill>
                <a:effectLst/>
                <a:latin typeface="Open Sans" panose="020B0606030504020204" pitchFamily="34" charset="0"/>
              </a:rPr>
              <a:t>coaches</a:t>
            </a:r>
            <a:r>
              <a:rPr lang="en-US" sz="2200" i="0" dirty="0">
                <a:solidFill>
                  <a:schemeClr val="bg1"/>
                </a:solidFill>
                <a:effectLst/>
                <a:latin typeface="Open Sans" panose="020B0606030504020204" pitchFamily="34" charset="0"/>
              </a:rPr>
              <a:t> who are accessible to those who find it difficult to seek help and gain understanding.</a:t>
            </a:r>
            <a:endParaRPr lang="en-US" sz="2200" i="0" u="none" strike="noStrike" baseline="30000" dirty="0">
              <a:solidFill>
                <a:schemeClr val="bg1"/>
              </a:solidFill>
              <a:effectLst/>
              <a:latin typeface="Open Sans" panose="020B0606030504020204" pitchFamily="34" charset="0"/>
            </a:endParaRP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Provision of </a:t>
            </a:r>
            <a:r>
              <a:rPr lang="en-US" sz="2200" b="1" i="0" dirty="0">
                <a:solidFill>
                  <a:schemeClr val="bg1"/>
                </a:solidFill>
                <a:effectLst/>
                <a:latin typeface="Open Sans" panose="020B0606030504020204" pitchFamily="34" charset="0"/>
              </a:rPr>
              <a:t>telemedicine</a:t>
            </a:r>
            <a:r>
              <a:rPr lang="en-US" sz="2200" b="0" i="0" dirty="0">
                <a:solidFill>
                  <a:schemeClr val="bg1"/>
                </a:solidFill>
                <a:effectLst/>
                <a:latin typeface="Open Sans" panose="020B0606030504020204" pitchFamily="34" charset="0"/>
              </a:rPr>
              <a:t> options </a:t>
            </a:r>
            <a:r>
              <a:rPr lang="en-US" sz="2200" b="1" i="0" dirty="0">
                <a:solidFill>
                  <a:schemeClr val="bg1"/>
                </a:solidFill>
                <a:effectLst/>
                <a:latin typeface="Open Sans" panose="020B0606030504020204" pitchFamily="34" charset="0"/>
              </a:rPr>
              <a:t>and mail-order </a:t>
            </a:r>
            <a:r>
              <a:rPr lang="en-US" sz="2200" b="0" i="0" dirty="0">
                <a:solidFill>
                  <a:schemeClr val="bg1"/>
                </a:solidFill>
                <a:effectLst/>
                <a:latin typeface="Open Sans" panose="020B0606030504020204" pitchFamily="34" charset="0"/>
              </a:rPr>
              <a:t>prescriptions at reduced costs.</a:t>
            </a: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Further </a:t>
            </a:r>
            <a:r>
              <a:rPr lang="en-US" sz="2200" b="1" i="0" dirty="0">
                <a:solidFill>
                  <a:schemeClr val="bg1"/>
                </a:solidFill>
                <a:effectLst/>
                <a:latin typeface="Open Sans" panose="020B0606030504020204" pitchFamily="34" charset="0"/>
              </a:rPr>
              <a:t>research</a:t>
            </a:r>
            <a:r>
              <a:rPr lang="en-US" sz="2200" b="0" i="0" dirty="0">
                <a:solidFill>
                  <a:schemeClr val="bg1"/>
                </a:solidFill>
                <a:effectLst/>
                <a:latin typeface="Open Sans" panose="020B0606030504020204" pitchFamily="34" charset="0"/>
              </a:rPr>
              <a:t> could help us identify other factors that could contribute to reducing the prevalence of coronary heart disease.</a:t>
            </a:r>
            <a:r>
              <a:rPr lang="en-US" altLang="ko-KR" sz="22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300972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57E7BE-2E4C-1AFF-6362-43E996E0EE8D}"/>
              </a:ext>
            </a:extLst>
          </p:cNvPr>
          <p:cNvSpPr/>
          <p:nvPr/>
        </p:nvSpPr>
        <p:spPr>
          <a:xfrm rot="10800000">
            <a:off x="1" y="3429000"/>
            <a:ext cx="12192000" cy="2290278"/>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F6464E-1D03-4A94-BD5C-6B83FB646A9F}"/>
              </a:ext>
            </a:extLst>
          </p:cNvPr>
          <p:cNvSpPr/>
          <p:nvPr/>
        </p:nvSpPr>
        <p:spPr>
          <a:xfrm>
            <a:off x="0" y="315761"/>
            <a:ext cx="12192000" cy="17721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5" y="500427"/>
            <a:ext cx="11857705" cy="1938992"/>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Healthcare Access and its Effects on</a:t>
            </a:r>
          </a:p>
          <a:p>
            <a:pPr algn="ctr"/>
            <a:r>
              <a:rPr lang="en-US" altLang="ko-KR" sz="4000" dirty="0">
                <a:solidFill>
                  <a:schemeClr val="bg1"/>
                </a:solidFill>
                <a:latin typeface="+mj-lt"/>
                <a:cs typeface="Arial" pitchFamily="34" charset="0"/>
              </a:rPr>
              <a:t>Coronary Heart Disease Prevalence</a:t>
            </a:r>
          </a:p>
          <a:p>
            <a:pPr algn="ctr"/>
            <a:endParaRPr lang="ko-KR" altLang="en-US" sz="4000" dirty="0">
              <a:solidFill>
                <a:schemeClr val="bg1"/>
              </a:solidFill>
              <a:latin typeface="+mj-lt"/>
              <a:cs typeface="Arial" pitchFamily="34" charset="0"/>
            </a:endParaRPr>
          </a:p>
        </p:txBody>
      </p:sp>
      <p:sp>
        <p:nvSpPr>
          <p:cNvPr id="17" name="Down Arrow 8">
            <a:extLst>
              <a:ext uri="{FF2B5EF4-FFF2-40B4-BE49-F238E27FC236}">
                <a16:creationId xmlns:a16="http://schemas.microsoft.com/office/drawing/2014/main" id="{F1C3C9EC-6100-7BC7-85BF-5FC84328D949}"/>
              </a:ext>
            </a:extLst>
          </p:cNvPr>
          <p:cNvSpPr/>
          <p:nvPr/>
        </p:nvSpPr>
        <p:spPr>
          <a:xfrm rot="16200000">
            <a:off x="5440898" y="-1513537"/>
            <a:ext cx="1326854" cy="12175349"/>
          </a:xfrm>
          <a:prstGeom prst="downArrow">
            <a:avLst>
              <a:gd name="adj1" fmla="val 50000"/>
              <a:gd name="adj2" fmla="val 7264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2172C064-AADB-7D4D-0D05-782E53CE4D00}"/>
              </a:ext>
            </a:extLst>
          </p:cNvPr>
          <p:cNvSpPr/>
          <p:nvPr/>
        </p:nvSpPr>
        <p:spPr>
          <a:xfrm>
            <a:off x="1556664" y="3598254"/>
            <a:ext cx="1918057" cy="1918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Research</a:t>
            </a:r>
          </a:p>
          <a:p>
            <a:pPr algn="ctr"/>
            <a:endParaRPr lang="ko-KR" altLang="en-US" sz="2700" b="1" dirty="0"/>
          </a:p>
        </p:txBody>
      </p:sp>
      <p:sp>
        <p:nvSpPr>
          <p:cNvPr id="20" name="Oval 19">
            <a:extLst>
              <a:ext uri="{FF2B5EF4-FFF2-40B4-BE49-F238E27FC236}">
                <a16:creationId xmlns:a16="http://schemas.microsoft.com/office/drawing/2014/main" id="{E26C94C8-097E-FCD3-DCE8-E5B829CDD3F1}"/>
              </a:ext>
            </a:extLst>
          </p:cNvPr>
          <p:cNvSpPr/>
          <p:nvPr/>
        </p:nvSpPr>
        <p:spPr>
          <a:xfrm>
            <a:off x="5136944" y="3567879"/>
            <a:ext cx="1918057" cy="19180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Analysis</a:t>
            </a:r>
          </a:p>
          <a:p>
            <a:pPr algn="ctr"/>
            <a:endParaRPr lang="ko-KR" altLang="en-US" sz="2700" b="1" dirty="0"/>
          </a:p>
        </p:txBody>
      </p:sp>
      <p:sp>
        <p:nvSpPr>
          <p:cNvPr id="23" name="Oval 22">
            <a:extLst>
              <a:ext uri="{FF2B5EF4-FFF2-40B4-BE49-F238E27FC236}">
                <a16:creationId xmlns:a16="http://schemas.microsoft.com/office/drawing/2014/main" id="{83C2CA0E-BAC2-FE92-078A-5D21BE34DF48}"/>
              </a:ext>
            </a:extLst>
          </p:cNvPr>
          <p:cNvSpPr/>
          <p:nvPr/>
        </p:nvSpPr>
        <p:spPr>
          <a:xfrm>
            <a:off x="8675550" y="3567881"/>
            <a:ext cx="1918056" cy="1918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Solutions</a:t>
            </a:r>
          </a:p>
          <a:p>
            <a:pPr algn="ctr"/>
            <a:endParaRPr lang="ko-KR" altLang="en-US" sz="2700" b="1" dirty="0"/>
          </a:p>
        </p:txBody>
      </p:sp>
      <p:grpSp>
        <p:nvGrpSpPr>
          <p:cNvPr id="25" name="Group 24">
            <a:extLst>
              <a:ext uri="{FF2B5EF4-FFF2-40B4-BE49-F238E27FC236}">
                <a16:creationId xmlns:a16="http://schemas.microsoft.com/office/drawing/2014/main" id="{1519D5BB-B180-ED94-42C6-405AFAF58683}"/>
              </a:ext>
            </a:extLst>
          </p:cNvPr>
          <p:cNvGrpSpPr/>
          <p:nvPr/>
        </p:nvGrpSpPr>
        <p:grpSpPr>
          <a:xfrm>
            <a:off x="9224681" y="4656883"/>
            <a:ext cx="797639" cy="658382"/>
            <a:chOff x="2676526" y="2041912"/>
            <a:chExt cx="3486148" cy="2877512"/>
          </a:xfrm>
          <a:solidFill>
            <a:schemeClr val="bg1"/>
          </a:solidFill>
        </p:grpSpPr>
        <p:grpSp>
          <p:nvGrpSpPr>
            <p:cNvPr id="26" name="Group 25">
              <a:extLst>
                <a:ext uri="{FF2B5EF4-FFF2-40B4-BE49-F238E27FC236}">
                  <a16:creationId xmlns:a16="http://schemas.microsoft.com/office/drawing/2014/main" id="{CFE2E37C-8996-AD5A-89DE-33B3B40908DF}"/>
                </a:ext>
              </a:extLst>
            </p:cNvPr>
            <p:cNvGrpSpPr/>
            <p:nvPr/>
          </p:nvGrpSpPr>
          <p:grpSpPr>
            <a:xfrm>
              <a:off x="2745022" y="2041912"/>
              <a:ext cx="3417652" cy="2755291"/>
              <a:chOff x="2745022" y="2041912"/>
              <a:chExt cx="3417652" cy="2755291"/>
            </a:xfrm>
            <a:grpFill/>
          </p:grpSpPr>
          <p:sp>
            <p:nvSpPr>
              <p:cNvPr id="29" name="Freeform 3">
                <a:extLst>
                  <a:ext uri="{FF2B5EF4-FFF2-40B4-BE49-F238E27FC236}">
                    <a16:creationId xmlns:a16="http://schemas.microsoft.com/office/drawing/2014/main" id="{5C0C3F38-4C0F-BC62-A278-2C38DB128010}"/>
                  </a:ext>
                </a:extLst>
              </p:cNvPr>
              <p:cNvSpPr/>
              <p:nvPr/>
            </p:nvSpPr>
            <p:spPr>
              <a:xfrm>
                <a:off x="2901403" y="2041912"/>
                <a:ext cx="3261271" cy="1987163"/>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 name="connsiteX0" fmla="*/ 1118146 w 3261271"/>
                  <a:gd name="connsiteY0" fmla="*/ 606037 h 1987913"/>
                  <a:gd name="connsiteX1" fmla="*/ 3721 w 3261271"/>
                  <a:gd name="connsiteY1" fmla="*/ 844162 h 1987913"/>
                  <a:gd name="connsiteX2" fmla="*/ 889546 w 3261271"/>
                  <a:gd name="connsiteY2" fmla="*/ 34537 h 1987913"/>
                  <a:gd name="connsiteX3" fmla="*/ 2127796 w 3261271"/>
                  <a:gd name="connsiteY3" fmla="*/ 44062 h 1987913"/>
                  <a:gd name="connsiteX4" fmla="*/ 3242221 w 3261271"/>
                  <a:gd name="connsiteY4" fmla="*/ 615562 h 1987913"/>
                  <a:gd name="connsiteX5" fmla="*/ 3261271 w 3261271"/>
                  <a:gd name="connsiteY5" fmla="*/ 1987162 h 1987913"/>
                  <a:gd name="connsiteX6" fmla="*/ 2118271 w 3261271"/>
                  <a:gd name="connsiteY6" fmla="*/ 806062 h 1987913"/>
                  <a:gd name="connsiteX7" fmla="*/ 1118146 w 3261271"/>
                  <a:gd name="connsiteY7" fmla="*/ 606037 h 1987913"/>
                  <a:gd name="connsiteX0" fmla="*/ 1118146 w 3261271"/>
                  <a:gd name="connsiteY0" fmla="*/ 606037 h 1987904"/>
                  <a:gd name="connsiteX1" fmla="*/ 3721 w 3261271"/>
                  <a:gd name="connsiteY1" fmla="*/ 844162 h 1987904"/>
                  <a:gd name="connsiteX2" fmla="*/ 889546 w 3261271"/>
                  <a:gd name="connsiteY2" fmla="*/ 34537 h 1987904"/>
                  <a:gd name="connsiteX3" fmla="*/ 2127796 w 3261271"/>
                  <a:gd name="connsiteY3" fmla="*/ 44062 h 1987904"/>
                  <a:gd name="connsiteX4" fmla="*/ 3242221 w 3261271"/>
                  <a:gd name="connsiteY4" fmla="*/ 615562 h 1987904"/>
                  <a:gd name="connsiteX5" fmla="*/ 3261271 w 3261271"/>
                  <a:gd name="connsiteY5" fmla="*/ 1987162 h 1987904"/>
                  <a:gd name="connsiteX6" fmla="*/ 2118271 w 3261271"/>
                  <a:gd name="connsiteY6" fmla="*/ 806062 h 1987904"/>
                  <a:gd name="connsiteX7" fmla="*/ 1118146 w 3261271"/>
                  <a:gd name="connsiteY7" fmla="*/ 606037 h 1987904"/>
                  <a:gd name="connsiteX0" fmla="*/ 1118146 w 3261271"/>
                  <a:gd name="connsiteY0" fmla="*/ 606037 h 1987162"/>
                  <a:gd name="connsiteX1" fmla="*/ 3721 w 3261271"/>
                  <a:gd name="connsiteY1" fmla="*/ 844162 h 1987162"/>
                  <a:gd name="connsiteX2" fmla="*/ 889546 w 3261271"/>
                  <a:gd name="connsiteY2" fmla="*/ 34537 h 1987162"/>
                  <a:gd name="connsiteX3" fmla="*/ 2127796 w 3261271"/>
                  <a:gd name="connsiteY3" fmla="*/ 44062 h 1987162"/>
                  <a:gd name="connsiteX4" fmla="*/ 3242221 w 3261271"/>
                  <a:gd name="connsiteY4" fmla="*/ 615562 h 1987162"/>
                  <a:gd name="connsiteX5" fmla="*/ 3261271 w 3261271"/>
                  <a:gd name="connsiteY5" fmla="*/ 1987162 h 1987162"/>
                  <a:gd name="connsiteX6" fmla="*/ 2118271 w 3261271"/>
                  <a:gd name="connsiteY6" fmla="*/ 806062 h 1987162"/>
                  <a:gd name="connsiteX7" fmla="*/ 1118146 w 3261271"/>
                  <a:gd name="connsiteY7" fmla="*/ 606037 h 19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1271" h="1987162">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2856062" y="1651233"/>
                      <a:pt x="2352899" y="1022632"/>
                      <a:pt x="2118271" y="806062"/>
                    </a:cubicBezTo>
                    <a:cubicBezTo>
                      <a:pt x="1756321" y="777487"/>
                      <a:pt x="1432471" y="720337"/>
                      <a:pt x="1118146" y="606037"/>
                    </a:cubicBezTo>
                    <a:close/>
                  </a:path>
                </a:pathLst>
              </a:cu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 name="Rounded Rectangle 4">
                <a:extLst>
                  <a:ext uri="{FF2B5EF4-FFF2-40B4-BE49-F238E27FC236}">
                    <a16:creationId xmlns:a16="http://schemas.microsoft.com/office/drawing/2014/main" id="{EB614809-A368-A1C5-520A-EF1EFBC50A17}"/>
                  </a:ext>
                </a:extLst>
              </p:cNvPr>
              <p:cNvSpPr/>
              <p:nvPr/>
            </p:nvSpPr>
            <p:spPr>
              <a:xfrm rot="2002203">
                <a:off x="2745022" y="3807001"/>
                <a:ext cx="339508" cy="612148"/>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11">
                <a:extLst>
                  <a:ext uri="{FF2B5EF4-FFF2-40B4-BE49-F238E27FC236}">
                    <a16:creationId xmlns:a16="http://schemas.microsoft.com/office/drawing/2014/main" id="{1E3F1FC5-81F8-972D-3F5F-2F8BC9387FA7}"/>
                  </a:ext>
                </a:extLst>
              </p:cNvPr>
              <p:cNvSpPr/>
              <p:nvPr/>
            </p:nvSpPr>
            <p:spPr>
              <a:xfrm rot="2002203">
                <a:off x="3276558" y="3627997"/>
                <a:ext cx="339508" cy="93469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2">
                <a:extLst>
                  <a:ext uri="{FF2B5EF4-FFF2-40B4-BE49-F238E27FC236}">
                    <a16:creationId xmlns:a16="http://schemas.microsoft.com/office/drawing/2014/main" id="{77D57580-E513-1E54-DF28-0565992F906B}"/>
                  </a:ext>
                </a:extLst>
              </p:cNvPr>
              <p:cNvSpPr/>
              <p:nvPr/>
            </p:nvSpPr>
            <p:spPr>
              <a:xfrm rot="2002203">
                <a:off x="3656813" y="3935485"/>
                <a:ext cx="339508" cy="72431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ed Rectangle 13">
                <a:extLst>
                  <a:ext uri="{FF2B5EF4-FFF2-40B4-BE49-F238E27FC236}">
                    <a16:creationId xmlns:a16="http://schemas.microsoft.com/office/drawing/2014/main" id="{2D7757BD-AAE3-3564-FB1A-273D02CF314F}"/>
                  </a:ext>
                </a:extLst>
              </p:cNvPr>
              <p:cNvSpPr/>
              <p:nvPr/>
            </p:nvSpPr>
            <p:spPr>
              <a:xfrm rot="2002203">
                <a:off x="4082895" y="4229792"/>
                <a:ext cx="339508" cy="567411"/>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Freeform 14">
              <a:extLst>
                <a:ext uri="{FF2B5EF4-FFF2-40B4-BE49-F238E27FC236}">
                  <a16:creationId xmlns:a16="http://schemas.microsoft.com/office/drawing/2014/main" id="{E203CFD4-019A-76A1-A2F3-FDEDE85A9CBC}"/>
                </a:ext>
              </a:extLst>
            </p:cNvPr>
            <p:cNvSpPr/>
            <p:nvPr/>
          </p:nvSpPr>
          <p:spPr>
            <a:xfrm>
              <a:off x="2676526" y="2577182"/>
              <a:ext cx="3212157" cy="2342242"/>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304725 w 3212157"/>
                <a:gd name="connsiteY0" fmla="*/ 0 h 2342242"/>
                <a:gd name="connsiteX1" fmla="*/ 95250 w 3212157"/>
                <a:gd name="connsiteY1" fmla="*/ 289843 h 2342242"/>
                <a:gd name="connsiteX2" fmla="*/ 1352550 w 3212157"/>
                <a:gd name="connsiteY2" fmla="*/ 166018 h 2342242"/>
                <a:gd name="connsiteX3" fmla="*/ 2314575 w 3212157"/>
                <a:gd name="connsiteY3" fmla="*/ 366043 h 2342242"/>
                <a:gd name="connsiteX4" fmla="*/ 3152217 w 3212157"/>
                <a:gd name="connsiteY4" fmla="*/ 1297978 h 2342242"/>
                <a:gd name="connsiteX5" fmla="*/ 3152217 w 3212157"/>
                <a:gd name="connsiteY5" fmla="*/ 1510195 h 2342242"/>
                <a:gd name="connsiteX6" fmla="*/ 2940000 w 3212157"/>
                <a:gd name="connsiteY6" fmla="*/ 1510195 h 2342242"/>
                <a:gd name="connsiteX7" fmla="*/ 2539107 w 3212157"/>
                <a:gd name="connsiteY7" fmla="*/ 1109301 h 2342242"/>
                <a:gd name="connsiteX8" fmla="*/ 2474399 w 3212157"/>
                <a:gd name="connsiteY8" fmla="*/ 1196010 h 2342242"/>
                <a:gd name="connsiteX9" fmla="*/ 2907621 w 3212157"/>
                <a:gd name="connsiteY9" fmla="*/ 1629233 h 2342242"/>
                <a:gd name="connsiteX10" fmla="*/ 2907621 w 3212157"/>
                <a:gd name="connsiteY10" fmla="*/ 1841450 h 2342242"/>
                <a:gd name="connsiteX11" fmla="*/ 2695404 w 3212157"/>
                <a:gd name="connsiteY11" fmla="*/ 1841450 h 2342242"/>
                <a:gd name="connsiteX12" fmla="*/ 2293017 w 3212157"/>
                <a:gd name="connsiteY12" fmla="*/ 1439062 h 2342242"/>
                <a:gd name="connsiteX13" fmla="*/ 2228234 w 3212157"/>
                <a:gd name="connsiteY13" fmla="*/ 1525871 h 2342242"/>
                <a:gd name="connsiteX14" fmla="*/ 2648161 w 3212157"/>
                <a:gd name="connsiteY14" fmla="*/ 1945798 h 2342242"/>
                <a:gd name="connsiteX15" fmla="*/ 2648161 w 3212157"/>
                <a:gd name="connsiteY15" fmla="*/ 2158015 h 2342242"/>
                <a:gd name="connsiteX16" fmla="*/ 2435944 w 3212157"/>
                <a:gd name="connsiteY16" fmla="*/ 2158015 h 2342242"/>
                <a:gd name="connsiteX17" fmla="*/ 2046853 w 3212157"/>
                <a:gd name="connsiteY17" fmla="*/ 1768922 h 2342242"/>
                <a:gd name="connsiteX18" fmla="*/ 1987859 w 3212157"/>
                <a:gd name="connsiteY18" fmla="*/ 1855172 h 2342242"/>
                <a:gd name="connsiteX19" fmla="*/ 2218760 w 3212157"/>
                <a:gd name="connsiteY19" fmla="*/ 2086074 h 2342242"/>
                <a:gd name="connsiteX20" fmla="*/ 2218760 w 3212157"/>
                <a:gd name="connsiteY20" fmla="*/ 2298291 h 2342242"/>
                <a:gd name="connsiteX21" fmla="*/ 2006543 w 3212157"/>
                <a:gd name="connsiteY21" fmla="*/ 2298291 h 2342242"/>
                <a:gd name="connsiteX22" fmla="*/ 1798691 w 3212157"/>
                <a:gd name="connsiteY22" fmla="*/ 2090437 h 2342242"/>
                <a:gd name="connsiteX23" fmla="*/ 1775643 w 3212157"/>
                <a:gd name="connsiteY23" fmla="*/ 2067389 h 2342242"/>
                <a:gd name="connsiteX24" fmla="*/ 1842458 w 3212157"/>
                <a:gd name="connsiteY24" fmla="*/ 1978133 h 2342242"/>
                <a:gd name="connsiteX25" fmla="*/ 1533525 w 3212157"/>
                <a:gd name="connsiteY25" fmla="*/ 1566193 h 2342242"/>
                <a:gd name="connsiteX26" fmla="*/ 1219200 w 3212157"/>
                <a:gd name="connsiteY26" fmla="*/ 1261393 h 2342242"/>
                <a:gd name="connsiteX27" fmla="*/ 571500 w 3212157"/>
                <a:gd name="connsiteY27" fmla="*/ 1375693 h 2342242"/>
                <a:gd name="connsiteX28" fmla="*/ 0 w 3212157"/>
                <a:gd name="connsiteY28" fmla="*/ 1347118 h 2342242"/>
                <a:gd name="connsiteX29" fmla="*/ 0 w 3212157"/>
                <a:gd name="connsiteY29" fmla="*/ 32668 h 2342242"/>
                <a:gd name="connsiteX30" fmla="*/ 304725 w 3212157"/>
                <a:gd name="connsiteY30" fmla="*/ 0 h 23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12157" h="2342242">
                  <a:moveTo>
                    <a:pt x="304725" y="0"/>
                  </a:moveTo>
                  <a:lnTo>
                    <a:pt x="95250" y="289843"/>
                  </a:lnTo>
                  <a:cubicBezTo>
                    <a:pt x="349250" y="791493"/>
                    <a:pt x="831850" y="473993"/>
                    <a:pt x="1352550" y="166018"/>
                  </a:cubicBezTo>
                  <a:cubicBezTo>
                    <a:pt x="1641475" y="302543"/>
                    <a:pt x="1968500" y="315243"/>
                    <a:pt x="2314575" y="366043"/>
                  </a:cubicBezTo>
                  <a:cubicBezTo>
                    <a:pt x="2560048" y="650027"/>
                    <a:pt x="2944521" y="1052815"/>
                    <a:pt x="3152217" y="1297978"/>
                  </a:cubicBezTo>
                  <a:cubicBezTo>
                    <a:pt x="3250972" y="1393346"/>
                    <a:pt x="3210819" y="1451593"/>
                    <a:pt x="3152217" y="1510195"/>
                  </a:cubicBezTo>
                  <a:cubicBezTo>
                    <a:pt x="3093615" y="1568797"/>
                    <a:pt x="2998602" y="1568797"/>
                    <a:pt x="2940000" y="1510195"/>
                  </a:cubicBezTo>
                  <a:lnTo>
                    <a:pt x="2539107" y="1109301"/>
                  </a:lnTo>
                  <a:lnTo>
                    <a:pt x="2474399" y="1196010"/>
                  </a:lnTo>
                  <a:lnTo>
                    <a:pt x="2907621" y="1629233"/>
                  </a:lnTo>
                  <a:cubicBezTo>
                    <a:pt x="2966223" y="1687835"/>
                    <a:pt x="2966223" y="1782848"/>
                    <a:pt x="2907621" y="1841450"/>
                  </a:cubicBezTo>
                  <a:cubicBezTo>
                    <a:pt x="2849019" y="1900052"/>
                    <a:pt x="2754006" y="1900052"/>
                    <a:pt x="2695404" y="1841450"/>
                  </a:cubicBezTo>
                  <a:lnTo>
                    <a:pt x="2293017" y="1439062"/>
                  </a:lnTo>
                  <a:lnTo>
                    <a:pt x="2228234" y="1525871"/>
                  </a:lnTo>
                  <a:lnTo>
                    <a:pt x="2648161" y="1945798"/>
                  </a:lnTo>
                  <a:cubicBezTo>
                    <a:pt x="2706763" y="2004400"/>
                    <a:pt x="2706763" y="2099413"/>
                    <a:pt x="2648161" y="2158015"/>
                  </a:cubicBezTo>
                  <a:cubicBezTo>
                    <a:pt x="2589559" y="2216617"/>
                    <a:pt x="2494546" y="2216617"/>
                    <a:pt x="2435944" y="2158015"/>
                  </a:cubicBezTo>
                  <a:lnTo>
                    <a:pt x="2046853" y="1768922"/>
                  </a:lnTo>
                  <a:lnTo>
                    <a:pt x="1987859" y="1855172"/>
                  </a:lnTo>
                  <a:lnTo>
                    <a:pt x="2218760" y="2086074"/>
                  </a:lnTo>
                  <a:cubicBezTo>
                    <a:pt x="2277362" y="2144676"/>
                    <a:pt x="2277362" y="2239689"/>
                    <a:pt x="2218760" y="2298291"/>
                  </a:cubicBezTo>
                  <a:cubicBezTo>
                    <a:pt x="2160158" y="2356893"/>
                    <a:pt x="2065146" y="2356893"/>
                    <a:pt x="2006543" y="2298291"/>
                  </a:cubicBezTo>
                  <a:lnTo>
                    <a:pt x="1798691" y="2090437"/>
                  </a:lnTo>
                  <a:lnTo>
                    <a:pt x="1775643" y="2067389"/>
                  </a:lnTo>
                  <a:lnTo>
                    <a:pt x="1842458" y="1978133"/>
                  </a:lnTo>
                  <a:cubicBezTo>
                    <a:pt x="2026677" y="1621060"/>
                    <a:pt x="1697608" y="1486368"/>
                    <a:pt x="1533525" y="1566193"/>
                  </a:cubicBezTo>
                  <a:cubicBezTo>
                    <a:pt x="1555750" y="1337593"/>
                    <a:pt x="1380229" y="1250699"/>
                    <a:pt x="1219200" y="1261393"/>
                  </a:cubicBezTo>
                  <a:cubicBezTo>
                    <a:pt x="1190625" y="972468"/>
                    <a:pt x="838200" y="807368"/>
                    <a:pt x="571500" y="1375693"/>
                  </a:cubicBezTo>
                  <a:cubicBezTo>
                    <a:pt x="504825" y="1128043"/>
                    <a:pt x="276225" y="1080418"/>
                    <a:pt x="0" y="1347118"/>
                  </a:cubicBezTo>
                  <a:lnTo>
                    <a:pt x="0" y="32668"/>
                  </a:lnTo>
                  <a:lnTo>
                    <a:pt x="304725" y="0"/>
                  </a:lnTo>
                  <a:close/>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34" name="Rectangle 30">
            <a:extLst>
              <a:ext uri="{FF2B5EF4-FFF2-40B4-BE49-F238E27FC236}">
                <a16:creationId xmlns:a16="http://schemas.microsoft.com/office/drawing/2014/main" id="{2CFAFE46-9EF6-4B54-7387-F55623A80A89}"/>
              </a:ext>
            </a:extLst>
          </p:cNvPr>
          <p:cNvSpPr/>
          <p:nvPr/>
        </p:nvSpPr>
        <p:spPr>
          <a:xfrm>
            <a:off x="2224829" y="4642364"/>
            <a:ext cx="581725" cy="5800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7">
            <a:extLst>
              <a:ext uri="{FF2B5EF4-FFF2-40B4-BE49-F238E27FC236}">
                <a16:creationId xmlns:a16="http://schemas.microsoft.com/office/drawing/2014/main" id="{36AAD188-EBED-D8C5-F7A4-6A29098394AF}"/>
              </a:ext>
            </a:extLst>
          </p:cNvPr>
          <p:cNvSpPr/>
          <p:nvPr/>
        </p:nvSpPr>
        <p:spPr>
          <a:xfrm>
            <a:off x="5756656" y="4579176"/>
            <a:ext cx="636958" cy="63695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4390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THANK YOU</a:t>
            </a:r>
          </a:p>
        </p:txBody>
      </p:sp>
    </p:spTree>
    <p:extLst>
      <p:ext uri="{BB962C8B-B14F-4D97-AF65-F5344CB8AC3E}">
        <p14:creationId xmlns:p14="http://schemas.microsoft.com/office/powerpoint/2010/main" val="909639610"/>
      </p:ext>
    </p:extLst>
  </p:cSld>
  <p:clrMapOvr>
    <a:masterClrMapping/>
  </p:clrMapOvr>
  <p:transition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Questions?</a:t>
            </a:r>
          </a:p>
        </p:txBody>
      </p:sp>
    </p:spTree>
    <p:extLst>
      <p:ext uri="{BB962C8B-B14F-4D97-AF65-F5344CB8AC3E}">
        <p14:creationId xmlns:p14="http://schemas.microsoft.com/office/powerpoint/2010/main" val="3948812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23D78-CCC7-4EE9-9D14-79A12DA0EDBE}"/>
              </a:ext>
            </a:extLst>
          </p:cNvPr>
          <p:cNvSpPr/>
          <p:nvPr/>
        </p:nvSpPr>
        <p:spPr>
          <a:xfrm>
            <a:off x="0" y="731522"/>
            <a:ext cx="12192001" cy="3007101"/>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F465B-F30A-4B6B-59FB-25CB9FB43FCB}"/>
              </a:ext>
            </a:extLst>
          </p:cNvPr>
          <p:cNvSpPr txBox="1"/>
          <p:nvPr/>
        </p:nvSpPr>
        <p:spPr>
          <a:xfrm>
            <a:off x="236668" y="839098"/>
            <a:ext cx="11844170" cy="3200876"/>
          </a:xfrm>
          <a:prstGeom prst="rect">
            <a:avLst/>
          </a:prstGeom>
          <a:noFill/>
        </p:spPr>
        <p:txBody>
          <a:bodyPr wrap="square" rtlCol="0">
            <a:spAutoFit/>
          </a:bodyPr>
          <a:lstStyle/>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2">
                  <a:extLst>
                    <a:ext uri="{A12FA001-AC4F-418D-AE19-62706E023703}">
                      <ahyp:hlinkClr xmlns:ahyp="http://schemas.microsoft.com/office/drawing/2018/hyperlinkcolor" val="tx"/>
                    </a:ext>
                  </a:extLst>
                </a:hlinkClick>
              </a:rPr>
              <a:t>Multiple Cause of Death 2018–2021 on CDC WONDER Database</a:t>
            </a:r>
            <a:r>
              <a:rPr lang="en-US" dirty="0">
                <a:solidFill>
                  <a:schemeClr val="bg1"/>
                </a:solidFill>
              </a:rPr>
              <a:t>. Accessed February 2, 2023.</a:t>
            </a:r>
          </a:p>
          <a:p>
            <a:pPr algn="l">
              <a:spcAft>
                <a:spcPts val="1200"/>
              </a:spcAft>
              <a:buFont typeface="+mj-lt"/>
              <a:buAutoNum type="arabicPeriod"/>
            </a:pPr>
            <a:r>
              <a:rPr lang="en-US" dirty="0">
                <a:solidFill>
                  <a:schemeClr val="bg1"/>
                </a:solidFill>
              </a:rPr>
              <a:t>Tsao CW, </a:t>
            </a:r>
            <a:r>
              <a:rPr lang="en-US" dirty="0" err="1">
                <a:solidFill>
                  <a:schemeClr val="bg1"/>
                </a:solidFill>
              </a:rPr>
              <a:t>Aday</a:t>
            </a:r>
            <a:r>
              <a:rPr lang="en-US" dirty="0">
                <a:solidFill>
                  <a:schemeClr val="bg1"/>
                </a:solidFill>
              </a:rPr>
              <a:t> AW, </a:t>
            </a:r>
            <a:r>
              <a:rPr lang="en-US" dirty="0" err="1">
                <a:solidFill>
                  <a:schemeClr val="bg1"/>
                </a:solidFill>
              </a:rPr>
              <a:t>Almarzooq</a:t>
            </a:r>
            <a:r>
              <a:rPr lang="en-US" dirty="0">
                <a:solidFill>
                  <a:schemeClr val="bg1"/>
                </a:solidFill>
              </a:rPr>
              <a:t> ZI, Beaton AZ, Bittencourt MS, Boehme AK, et al. </a:t>
            </a:r>
            <a:r>
              <a:rPr lang="en-US" dirty="0">
                <a:solidFill>
                  <a:schemeClr val="bg1"/>
                </a:solidFill>
                <a:hlinkClick r:id="rId3">
                  <a:extLst>
                    <a:ext uri="{A12FA001-AC4F-418D-AE19-62706E023703}">
                      <ahyp:hlinkClr xmlns:ahyp="http://schemas.microsoft.com/office/drawing/2018/hyperlinkcolor" val="tx"/>
                    </a:ext>
                  </a:extLst>
                </a:hlinkClick>
              </a:rPr>
              <a:t>Heart Disease and Stroke Statistics—2023 Update: A Report From the American Heart Association</a:t>
            </a:r>
            <a:r>
              <a:rPr lang="en-US" dirty="0">
                <a:solidFill>
                  <a:schemeClr val="bg1"/>
                </a:solidFill>
              </a:rPr>
              <a:t>. Circulation. 2023;147:e93–e621.</a:t>
            </a:r>
          </a:p>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4">
                  <a:extLst>
                    <a:ext uri="{A12FA001-AC4F-418D-AE19-62706E023703}">
                      <ahyp:hlinkClr xmlns:ahyp="http://schemas.microsoft.com/office/drawing/2018/hyperlinkcolor" val="tx"/>
                    </a:ext>
                  </a:extLst>
                </a:hlinkClick>
              </a:rPr>
              <a:t>Percentage of coronary heart disease for adults aged 18 and over, United States, 2019—2021</a:t>
            </a:r>
            <a:r>
              <a:rPr lang="en-US" dirty="0">
                <a:solidFill>
                  <a:schemeClr val="bg1"/>
                </a:solidFill>
              </a:rPr>
              <a:t>. National Health Interview Survey. Accessed February 17, 2023.</a:t>
            </a:r>
          </a:p>
          <a:p>
            <a:pPr algn="l">
              <a:spcAft>
                <a:spcPts val="1200"/>
              </a:spcAft>
              <a:buFont typeface="+mj-lt"/>
              <a:buAutoNum type="arabicPeriod"/>
            </a:pPr>
            <a:r>
              <a:rPr lang="en-US" dirty="0">
                <a:solidFill>
                  <a:schemeClr val="bg1"/>
                </a:solidFill>
              </a:rPr>
              <a:t>Center for Disease Control. </a:t>
            </a:r>
            <a:r>
              <a:rPr lang="en-US" u="sng" dirty="0">
                <a:solidFill>
                  <a:schemeClr val="bg1"/>
                </a:solidFill>
              </a:rPr>
              <a:t>Interactive Atlas of Heart Disease and Stroke. </a:t>
            </a:r>
            <a:r>
              <a:rPr lang="en-US" dirty="0">
                <a:solidFill>
                  <a:schemeClr val="bg1"/>
                </a:solidFill>
              </a:rPr>
              <a:t>Accessed June 24, 2023. https://nccd.cdc.gov/DHDSPAtlas/?state=County</a:t>
            </a:r>
          </a:p>
          <a:p>
            <a:endParaRPr lang="en-US" dirty="0"/>
          </a:p>
        </p:txBody>
      </p:sp>
      <p:sp>
        <p:nvSpPr>
          <p:cNvPr id="3" name="TextBox 2">
            <a:extLst>
              <a:ext uri="{FF2B5EF4-FFF2-40B4-BE49-F238E27FC236}">
                <a16:creationId xmlns:a16="http://schemas.microsoft.com/office/drawing/2014/main" id="{B7C64221-8EAF-4A12-6591-E2BD22A7A389}"/>
              </a:ext>
            </a:extLst>
          </p:cNvPr>
          <p:cNvSpPr txBox="1"/>
          <p:nvPr/>
        </p:nvSpPr>
        <p:spPr>
          <a:xfrm>
            <a:off x="236668" y="269857"/>
            <a:ext cx="3980330" cy="461665"/>
          </a:xfrm>
          <a:prstGeom prst="rect">
            <a:avLst/>
          </a:prstGeom>
          <a:noFill/>
        </p:spPr>
        <p:txBody>
          <a:bodyPr wrap="square" rtlCol="0">
            <a:spAutoFit/>
          </a:bodyPr>
          <a:lstStyle/>
          <a:p>
            <a:r>
              <a:rPr lang="en-US" sz="2400" u="sng" dirty="0">
                <a:solidFill>
                  <a:schemeClr val="bg1"/>
                </a:solidFill>
              </a:rPr>
              <a:t>References:</a:t>
            </a:r>
          </a:p>
        </p:txBody>
      </p:sp>
    </p:spTree>
    <p:extLst>
      <p:ext uri="{BB962C8B-B14F-4D97-AF65-F5344CB8AC3E}">
        <p14:creationId xmlns:p14="http://schemas.microsoft.com/office/powerpoint/2010/main" val="392818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7"/>
            <a:ext cx="3350752" cy="219100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Heart Disease</a:t>
            </a:r>
          </a:p>
          <a:p>
            <a:pPr marL="0" indent="0">
              <a:lnSpc>
                <a:spcPct val="110000"/>
              </a:lnSpc>
              <a:buNone/>
            </a:pPr>
            <a:r>
              <a:rPr lang="en-US" altLang="ko-KR" sz="4000" b="1" dirty="0">
                <a:solidFill>
                  <a:schemeClr val="bg1"/>
                </a:solidFill>
                <a:latin typeface="+mj-lt"/>
                <a:cs typeface="Arial" pitchFamily="34" charset="0"/>
              </a:rPr>
              <a:t>In America</a:t>
            </a:r>
          </a:p>
        </p:txBody>
      </p:sp>
      <p:sp>
        <p:nvSpPr>
          <p:cNvPr id="7" name="TextBox 6">
            <a:extLst>
              <a:ext uri="{FF2B5EF4-FFF2-40B4-BE49-F238E27FC236}">
                <a16:creationId xmlns:a16="http://schemas.microsoft.com/office/drawing/2014/main" id="{84C52C63-B6ED-44B8-A256-E29EBDB0EE5E}"/>
              </a:ext>
            </a:extLst>
          </p:cNvPr>
          <p:cNvSpPr txBox="1"/>
          <p:nvPr/>
        </p:nvSpPr>
        <p:spPr>
          <a:xfrm>
            <a:off x="4446050" y="1228397"/>
            <a:ext cx="6652302" cy="4401205"/>
          </a:xfrm>
          <a:prstGeom prst="rect">
            <a:avLst/>
          </a:prstGeom>
          <a:noFill/>
        </p:spPr>
        <p:txBody>
          <a:bodyPr wrap="square" rtlCol="0">
            <a:spAutoFit/>
          </a:bodyPr>
          <a:lstStyle/>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is the </a:t>
            </a:r>
            <a:r>
              <a:rPr lang="en-US" sz="2000" b="1" i="0" dirty="0">
                <a:solidFill>
                  <a:schemeClr val="bg1"/>
                </a:solidFill>
                <a:effectLst/>
                <a:latin typeface="Open Sans" panose="020B0606030504020204" pitchFamily="34" charset="0"/>
              </a:rPr>
              <a:t>leading cause of death</a:t>
            </a:r>
            <a:r>
              <a:rPr lang="en-US" sz="2000" b="0" i="0" dirty="0">
                <a:solidFill>
                  <a:schemeClr val="bg1"/>
                </a:solidFill>
                <a:effectLst/>
                <a:latin typeface="Open Sans" panose="020B0606030504020204" pitchFamily="34" charset="0"/>
              </a:rPr>
              <a:t> for men, women, and people of most racial and ethnic groups in the United States.</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1" i="0" dirty="0">
                <a:solidFill>
                  <a:schemeClr val="bg1"/>
                </a:solidFill>
                <a:effectLst/>
                <a:latin typeface="Open Sans" panose="020B0606030504020204" pitchFamily="34" charset="0"/>
              </a:rPr>
              <a:t>One person dies every 33 seconds</a:t>
            </a:r>
            <a:r>
              <a:rPr lang="en-US" sz="2000" b="0" i="0" dirty="0">
                <a:solidFill>
                  <a:schemeClr val="bg1"/>
                </a:solidFill>
                <a:effectLst/>
                <a:latin typeface="Open Sans" panose="020B0606030504020204" pitchFamily="34" charset="0"/>
              </a:rPr>
              <a:t> in the United States from cardiovascular disease.</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About </a:t>
            </a:r>
            <a:r>
              <a:rPr lang="en-US" sz="2000" b="1" i="0" dirty="0">
                <a:solidFill>
                  <a:schemeClr val="bg1"/>
                </a:solidFill>
                <a:effectLst/>
                <a:latin typeface="Open Sans" panose="020B0606030504020204" pitchFamily="34" charset="0"/>
              </a:rPr>
              <a:t>695,000 people in the United States </a:t>
            </a:r>
            <a:r>
              <a:rPr lang="en-US" sz="2000" b="0" i="0" dirty="0">
                <a:solidFill>
                  <a:schemeClr val="bg1"/>
                </a:solidFill>
                <a:effectLst/>
                <a:latin typeface="Open Sans" panose="020B0606030504020204" pitchFamily="34" charset="0"/>
              </a:rPr>
              <a:t>died from heart disease in 2021—that’s </a:t>
            </a:r>
            <a:r>
              <a:rPr lang="en-US" sz="2000" b="1" i="0" dirty="0">
                <a:solidFill>
                  <a:schemeClr val="bg1"/>
                </a:solidFill>
                <a:effectLst/>
                <a:latin typeface="Open Sans" panose="020B0606030504020204" pitchFamily="34" charset="0"/>
              </a:rPr>
              <a:t>1 in every 5 deaths</a:t>
            </a:r>
            <a:r>
              <a:rPr lang="en-US" sz="2000" b="0" i="0" dirty="0">
                <a:solidFill>
                  <a:schemeClr val="bg1"/>
                </a:solidFill>
                <a:effectLst/>
                <a:latin typeface="Open Sans" panose="020B0606030504020204" pitchFamily="34" charset="0"/>
              </a:rPr>
              <a:t>.</a:t>
            </a:r>
            <a:r>
              <a:rPr lang="en-US" sz="2000" b="0" i="0" u="none" strike="noStrike" baseline="30000" dirty="0">
                <a:solidFill>
                  <a:schemeClr val="bg1"/>
                </a:solidFill>
                <a:effectLst/>
                <a:latin typeface="Open Sans" panose="020B0606030504020204" pitchFamily="34" charset="0"/>
              </a:rPr>
              <a:t>1,2</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cost the United States about </a:t>
            </a:r>
            <a:r>
              <a:rPr lang="en-US" sz="2000" b="1" i="0" dirty="0">
                <a:solidFill>
                  <a:schemeClr val="bg1"/>
                </a:solidFill>
                <a:effectLst/>
                <a:latin typeface="Open Sans" panose="020B0606030504020204" pitchFamily="34" charset="0"/>
              </a:rPr>
              <a:t>$239.9 billion</a:t>
            </a:r>
            <a:r>
              <a:rPr lang="en-US" sz="2000" b="0" i="0" dirty="0">
                <a:solidFill>
                  <a:schemeClr val="bg1"/>
                </a:solidFill>
                <a:effectLst/>
                <a:latin typeface="Open Sans" panose="020B0606030504020204" pitchFamily="34" charset="0"/>
              </a:rPr>
              <a:t> each year from 2018 to 2019.</a:t>
            </a:r>
            <a:r>
              <a:rPr lang="en-US" sz="2000" b="0" i="0" u="none" strike="noStrike" baseline="30000" dirty="0">
                <a:solidFill>
                  <a:schemeClr val="bg1"/>
                </a:solidFill>
                <a:effectLst/>
                <a:latin typeface="Open Sans" panose="020B0606030504020204" pitchFamily="34" charset="0"/>
              </a:rPr>
              <a:t>3</a:t>
            </a:r>
            <a:r>
              <a:rPr lang="en-US" sz="2000" b="0" i="0" dirty="0">
                <a:solidFill>
                  <a:schemeClr val="bg1"/>
                </a:solidFill>
                <a:effectLst/>
                <a:latin typeface="Open Sans" panose="020B0606030504020204" pitchFamily="34" charset="0"/>
              </a:rPr>
              <a:t> This includes the cost of health care services, medicines, and lost productivity due to death.</a:t>
            </a:r>
            <a:r>
              <a:rPr lang="en-US" altLang="ko-KR" sz="20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2404803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1AED949-8060-7C78-4FD1-57B2BF2D1BFF}"/>
              </a:ext>
            </a:extLst>
          </p:cNvPr>
          <p:cNvGrpSpPr/>
          <p:nvPr/>
        </p:nvGrpSpPr>
        <p:grpSpPr>
          <a:xfrm>
            <a:off x="1225296" y="821746"/>
            <a:ext cx="9977628" cy="6156617"/>
            <a:chOff x="1225296" y="821746"/>
            <a:chExt cx="9977628" cy="6156617"/>
          </a:xfrm>
        </p:grpSpPr>
        <p:pic>
          <p:nvPicPr>
            <p:cNvPr id="17" name="Picture 16" descr="A map of the united states&#10;&#10;Description automatically generated">
              <a:extLst>
                <a:ext uri="{FF2B5EF4-FFF2-40B4-BE49-F238E27FC236}">
                  <a16:creationId xmlns:a16="http://schemas.microsoft.com/office/drawing/2014/main" id="{31E4EF5D-6610-512C-BC06-E5E08F5729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E014D632-4D9C-204E-5F4F-960FCE8DDE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3" name="TextBox 12">
            <a:extLst>
              <a:ext uri="{FF2B5EF4-FFF2-40B4-BE49-F238E27FC236}">
                <a16:creationId xmlns:a16="http://schemas.microsoft.com/office/drawing/2014/main" id="{EB4D2588-506B-4580-99E3-393ADBD0B7FB}"/>
              </a:ext>
            </a:extLst>
          </p:cNvPr>
          <p:cNvSpPr txBox="1"/>
          <p:nvPr/>
        </p:nvSpPr>
        <p:spPr>
          <a:xfrm>
            <a:off x="161365" y="51759"/>
            <a:ext cx="11854927" cy="1323439"/>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Coronary Heart Disease Prevalence</a:t>
            </a:r>
          </a:p>
          <a:p>
            <a:pPr algn="ctr"/>
            <a:endParaRPr lang="ko-KR" altLang="en-US" sz="4000" b="1" dirty="0">
              <a:solidFill>
                <a:schemeClr val="bg1"/>
              </a:solidFill>
              <a:cs typeface="Arial" pitchFamily="34" charset="0"/>
            </a:endParaRPr>
          </a:p>
        </p:txBody>
      </p:sp>
      <p:sp>
        <p:nvSpPr>
          <p:cNvPr id="19" name="TextBox 18">
            <a:extLst>
              <a:ext uri="{FF2B5EF4-FFF2-40B4-BE49-F238E27FC236}">
                <a16:creationId xmlns:a16="http://schemas.microsoft.com/office/drawing/2014/main" id="{908097DD-30B6-63A5-7A55-AF6919F6EDE1}"/>
              </a:ext>
            </a:extLst>
          </p:cNvPr>
          <p:cNvSpPr txBox="1"/>
          <p:nvPr/>
        </p:nvSpPr>
        <p:spPr>
          <a:xfrm>
            <a:off x="10515600" y="3715250"/>
            <a:ext cx="1003748" cy="400110"/>
          </a:xfrm>
          <a:prstGeom prst="rect">
            <a:avLst/>
          </a:prstGeom>
          <a:solidFill>
            <a:srgbClr val="A6A6FF"/>
          </a:solidFill>
        </p:spPr>
        <p:txBody>
          <a:bodyPr wrap="square" rtlCol="0">
            <a:spAutoFit/>
          </a:bodyPr>
          <a:lstStyle/>
          <a:p>
            <a:pPr algn="ctr"/>
            <a:r>
              <a:rPr lang="en-US" sz="2000" b="1" dirty="0"/>
              <a:t>Urban</a:t>
            </a:r>
          </a:p>
        </p:txBody>
      </p:sp>
      <p:sp>
        <p:nvSpPr>
          <p:cNvPr id="20" name="TextBox 19">
            <a:extLst>
              <a:ext uri="{FF2B5EF4-FFF2-40B4-BE49-F238E27FC236}">
                <a16:creationId xmlns:a16="http://schemas.microsoft.com/office/drawing/2014/main" id="{9B343F64-D645-94B0-6DC1-406548187FCF}"/>
              </a:ext>
            </a:extLst>
          </p:cNvPr>
          <p:cNvSpPr txBox="1"/>
          <p:nvPr/>
        </p:nvSpPr>
        <p:spPr>
          <a:xfrm>
            <a:off x="10515600" y="4284210"/>
            <a:ext cx="1003748" cy="400110"/>
          </a:xfrm>
          <a:prstGeom prst="rect">
            <a:avLst/>
          </a:prstGeom>
          <a:solidFill>
            <a:srgbClr val="88FE87"/>
          </a:solidFill>
        </p:spPr>
        <p:txBody>
          <a:bodyPr wrap="square" rtlCol="0">
            <a:spAutoFit/>
          </a:bodyPr>
          <a:lstStyle/>
          <a:p>
            <a:pPr algn="ctr"/>
            <a:r>
              <a:rPr lang="en-US" sz="2000" b="1" dirty="0"/>
              <a:t>Rural</a:t>
            </a:r>
          </a:p>
        </p:txBody>
      </p:sp>
    </p:spTree>
    <p:extLst>
      <p:ext uri="{BB962C8B-B14F-4D97-AF65-F5344CB8AC3E}">
        <p14:creationId xmlns:p14="http://schemas.microsoft.com/office/powerpoint/2010/main" val="1396509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667A7E8-A2D3-DD70-8795-1388FFA9282C}"/>
              </a:ext>
            </a:extLst>
          </p:cNvPr>
          <p:cNvSpPr/>
          <p:nvPr/>
        </p:nvSpPr>
        <p:spPr>
          <a:xfrm>
            <a:off x="0" y="0"/>
            <a:ext cx="1219200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852585 h 6858000"/>
              <a:gd name="connsiteX5" fmla="*/ 134300 w 12192000"/>
              <a:gd name="connsiteY5" fmla="*/ 6783801 h 6858000"/>
              <a:gd name="connsiteX6" fmla="*/ 6096001 w 12192000"/>
              <a:gd name="connsiteY6" fmla="*/ 5427786 h 6858000"/>
              <a:gd name="connsiteX7" fmla="*/ 12057702 w 12192000"/>
              <a:gd name="connsiteY7" fmla="*/ 6783801 h 6858000"/>
              <a:gd name="connsiteX8" fmla="*/ 12191999 w 12192000"/>
              <a:gd name="connsiteY8" fmla="*/ 6852584 h 6858000"/>
              <a:gd name="connsiteX9" fmla="*/ 10322 w 12192000"/>
              <a:gd name="connsiteY9" fmla="*/ 0 h 6858000"/>
              <a:gd name="connsiteX10" fmla="*/ 12181679 w 12192000"/>
              <a:gd name="connsiteY10" fmla="*/ 0 h 6858000"/>
              <a:gd name="connsiteX11" fmla="*/ 12057702 w 12192000"/>
              <a:gd name="connsiteY11" fmla="*/ 63498 h 6858000"/>
              <a:gd name="connsiteX12" fmla="*/ 6096001 w 12192000"/>
              <a:gd name="connsiteY12" fmla="*/ 1419513 h 6858000"/>
              <a:gd name="connsiteX13" fmla="*/ 134300 w 12192000"/>
              <a:gd name="connsiteY13" fmla="*/ 634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2191999" y="0"/>
                </a:moveTo>
                <a:lnTo>
                  <a:pt x="12192000" y="0"/>
                </a:lnTo>
                <a:lnTo>
                  <a:pt x="12192000" y="6858000"/>
                </a:lnTo>
                <a:lnTo>
                  <a:pt x="0" y="6858000"/>
                </a:lnTo>
                <a:lnTo>
                  <a:pt x="0" y="6852585"/>
                </a:lnTo>
                <a:lnTo>
                  <a:pt x="134300" y="6783801"/>
                </a:lnTo>
                <a:cubicBezTo>
                  <a:pt x="1937804" y="5914783"/>
                  <a:pt x="3960030" y="5427786"/>
                  <a:pt x="6096001" y="5427786"/>
                </a:cubicBezTo>
                <a:cubicBezTo>
                  <a:pt x="8231971" y="5427786"/>
                  <a:pt x="10254197" y="5914783"/>
                  <a:pt x="12057702" y="6783801"/>
                </a:cubicBezTo>
                <a:lnTo>
                  <a:pt x="12191999" y="6852584"/>
                </a:lnTo>
                <a:close/>
                <a:moveTo>
                  <a:pt x="10322" y="0"/>
                </a:moveTo>
                <a:lnTo>
                  <a:pt x="12181679" y="0"/>
                </a:lnTo>
                <a:lnTo>
                  <a:pt x="12057702" y="63498"/>
                </a:lnTo>
                <a:cubicBezTo>
                  <a:pt x="10254197" y="932515"/>
                  <a:pt x="8231971" y="1419513"/>
                  <a:pt x="6096001" y="1419513"/>
                </a:cubicBezTo>
                <a:cubicBezTo>
                  <a:pt x="3960030" y="1419513"/>
                  <a:pt x="1937805" y="932515"/>
                  <a:pt x="134300" y="6349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020C54-BF96-E622-808A-FB17792F3E3F}"/>
              </a:ext>
            </a:extLst>
          </p:cNvPr>
          <p:cNvSpPr txBox="1"/>
          <p:nvPr/>
        </p:nvSpPr>
        <p:spPr>
          <a:xfrm>
            <a:off x="145854" y="1464466"/>
            <a:ext cx="4753509" cy="4031873"/>
          </a:xfrm>
          <a:prstGeom prst="rect">
            <a:avLst/>
          </a:prstGeom>
          <a:noFill/>
        </p:spPr>
        <p:txBody>
          <a:bodyPr wrap="square" rtlCol="0">
            <a:spAutoFit/>
          </a:bodyPr>
          <a:lstStyle/>
          <a:p>
            <a:r>
              <a:rPr lang="en-US" altLang="ko-KR" sz="1600" dirty="0">
                <a:solidFill>
                  <a:schemeClr val="bg1"/>
                </a:solidFill>
                <a:cs typeface="Arial" pitchFamily="34" charset="0"/>
              </a:rPr>
              <a:t>The impact of disparities, specifically the difference between urban and rural counties in healthcare access is one of the contributing factors.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Our research shows that those living in rural areas are more prone to heart disease than those in urban areas. Furthermore, there are additional contributing factors, that when compounded with the urban/rural consideration, add to the risk of greater coronary heart disease prevalence.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With the findings and insights from our research we have determined some policy making and interventions considerations in the healthcare sector.</a:t>
            </a:r>
          </a:p>
        </p:txBody>
      </p:sp>
      <p:sp>
        <p:nvSpPr>
          <p:cNvPr id="6" name="TextBox 5">
            <a:extLst>
              <a:ext uri="{FF2B5EF4-FFF2-40B4-BE49-F238E27FC236}">
                <a16:creationId xmlns:a16="http://schemas.microsoft.com/office/drawing/2014/main" id="{74439D7A-3FB2-26A0-8762-A0E325DA119E}"/>
              </a:ext>
            </a:extLst>
          </p:cNvPr>
          <p:cNvSpPr txBox="1"/>
          <p:nvPr/>
        </p:nvSpPr>
        <p:spPr>
          <a:xfrm>
            <a:off x="3069778" y="273471"/>
            <a:ext cx="6052444" cy="707886"/>
          </a:xfrm>
          <a:prstGeom prst="rect">
            <a:avLst/>
          </a:prstGeom>
          <a:noFill/>
        </p:spPr>
        <p:txBody>
          <a:bodyPr wrap="square" rtlCol="0" anchor="ctr">
            <a:spAutoFit/>
          </a:bodyPr>
          <a:lstStyle/>
          <a:p>
            <a:pPr algn="ctr"/>
            <a:r>
              <a:rPr lang="en-US" altLang="ko-KR" sz="4000" b="1" dirty="0">
                <a:cs typeface="Arial" pitchFamily="34" charset="0"/>
              </a:rPr>
              <a:t>Coronary Heart Disease</a:t>
            </a:r>
            <a:endParaRPr lang="ko-KR" altLang="en-US" sz="4000" b="1" dirty="0">
              <a:cs typeface="Arial" pitchFamily="34" charset="0"/>
            </a:endParaRPr>
          </a:p>
        </p:txBody>
      </p:sp>
      <p:sp>
        <p:nvSpPr>
          <p:cNvPr id="7" name="TextBox 6">
            <a:extLst>
              <a:ext uri="{FF2B5EF4-FFF2-40B4-BE49-F238E27FC236}">
                <a16:creationId xmlns:a16="http://schemas.microsoft.com/office/drawing/2014/main" id="{4AE68909-CD3F-7DE2-B7A4-7FCACD1AA8F9}"/>
              </a:ext>
            </a:extLst>
          </p:cNvPr>
          <p:cNvSpPr txBox="1"/>
          <p:nvPr/>
        </p:nvSpPr>
        <p:spPr>
          <a:xfrm>
            <a:off x="2770405" y="5882255"/>
            <a:ext cx="6647717" cy="707886"/>
          </a:xfrm>
          <a:prstGeom prst="rect">
            <a:avLst/>
          </a:prstGeom>
          <a:noFill/>
        </p:spPr>
        <p:txBody>
          <a:bodyPr wrap="square" rtlCol="0" anchor="ctr">
            <a:spAutoFit/>
          </a:bodyPr>
          <a:lstStyle/>
          <a:p>
            <a:pPr algn="ctr"/>
            <a:r>
              <a:rPr lang="en-US" altLang="ko-KR" sz="4000" b="1" dirty="0">
                <a:cs typeface="Arial" pitchFamily="34" charset="0"/>
              </a:rPr>
              <a:t>Urban and Rural Counties</a:t>
            </a:r>
            <a:endParaRPr lang="ko-KR" altLang="en-US" sz="4000" b="1" dirty="0">
              <a:cs typeface="Arial" pitchFamily="34" charset="0"/>
            </a:endParaRPr>
          </a:p>
        </p:txBody>
      </p:sp>
      <p:grpSp>
        <p:nvGrpSpPr>
          <p:cNvPr id="13" name="Group 12">
            <a:extLst>
              <a:ext uri="{FF2B5EF4-FFF2-40B4-BE49-F238E27FC236}">
                <a16:creationId xmlns:a16="http://schemas.microsoft.com/office/drawing/2014/main" id="{55747D4D-D49D-4BD4-A53E-BA89170D9E91}"/>
              </a:ext>
            </a:extLst>
          </p:cNvPr>
          <p:cNvGrpSpPr/>
          <p:nvPr/>
        </p:nvGrpSpPr>
        <p:grpSpPr>
          <a:xfrm>
            <a:off x="5621293" y="1411506"/>
            <a:ext cx="6811350" cy="4202890"/>
            <a:chOff x="1225296" y="821746"/>
            <a:chExt cx="9977628" cy="6156617"/>
          </a:xfrm>
        </p:grpSpPr>
        <p:pic>
          <p:nvPicPr>
            <p:cNvPr id="14" name="Picture 13" descr="A map of the united states&#10;&#10;Description automatically generated">
              <a:extLst>
                <a:ext uri="{FF2B5EF4-FFF2-40B4-BE49-F238E27FC236}">
                  <a16:creationId xmlns:a16="http://schemas.microsoft.com/office/drawing/2014/main" id="{2E444197-55EF-B457-D1BC-D5BB3021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2D223C50-5A23-EA83-3CD3-0E032D135B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6" name="TextBox 15">
            <a:extLst>
              <a:ext uri="{FF2B5EF4-FFF2-40B4-BE49-F238E27FC236}">
                <a16:creationId xmlns:a16="http://schemas.microsoft.com/office/drawing/2014/main" id="{F0F0CFEB-A0B5-003F-5BCA-06AB5EE92FB4}"/>
              </a:ext>
            </a:extLst>
          </p:cNvPr>
          <p:cNvSpPr txBox="1"/>
          <p:nvPr/>
        </p:nvSpPr>
        <p:spPr>
          <a:xfrm>
            <a:off x="11099993" y="5024666"/>
            <a:ext cx="828911" cy="307777"/>
          </a:xfrm>
          <a:prstGeom prst="rect">
            <a:avLst/>
          </a:prstGeom>
          <a:solidFill>
            <a:srgbClr val="A6A6FF"/>
          </a:solidFill>
        </p:spPr>
        <p:txBody>
          <a:bodyPr wrap="square" rtlCol="0">
            <a:spAutoFit/>
          </a:bodyPr>
          <a:lstStyle/>
          <a:p>
            <a:pPr algn="ctr"/>
            <a:r>
              <a:rPr lang="en-US" sz="1400" b="1" dirty="0"/>
              <a:t>Urban</a:t>
            </a:r>
          </a:p>
        </p:txBody>
      </p:sp>
      <p:sp>
        <p:nvSpPr>
          <p:cNvPr id="17" name="TextBox 16">
            <a:extLst>
              <a:ext uri="{FF2B5EF4-FFF2-40B4-BE49-F238E27FC236}">
                <a16:creationId xmlns:a16="http://schemas.microsoft.com/office/drawing/2014/main" id="{99BD44B8-DE02-6A88-A0EB-370AC660C699}"/>
              </a:ext>
            </a:extLst>
          </p:cNvPr>
          <p:cNvSpPr txBox="1"/>
          <p:nvPr/>
        </p:nvSpPr>
        <p:spPr>
          <a:xfrm>
            <a:off x="11099993" y="5445665"/>
            <a:ext cx="828911" cy="307777"/>
          </a:xfrm>
          <a:prstGeom prst="rect">
            <a:avLst/>
          </a:prstGeom>
          <a:solidFill>
            <a:srgbClr val="88FE87"/>
          </a:solidFill>
        </p:spPr>
        <p:txBody>
          <a:bodyPr wrap="square" rtlCol="0">
            <a:spAutoFit/>
          </a:bodyPr>
          <a:lstStyle/>
          <a:p>
            <a:pPr algn="ctr"/>
            <a:r>
              <a:rPr lang="en-US" sz="1400" b="1" dirty="0"/>
              <a:t>Rural</a:t>
            </a:r>
          </a:p>
        </p:txBody>
      </p:sp>
    </p:spTree>
    <p:extLst>
      <p:ext uri="{BB962C8B-B14F-4D97-AF65-F5344CB8AC3E}">
        <p14:creationId xmlns:p14="http://schemas.microsoft.com/office/powerpoint/2010/main" val="27724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5998960"/>
            <a:ext cx="12191999" cy="724247"/>
          </a:xfrm>
          <a:prstGeom prst="rect">
            <a:avLst/>
          </a:prstGeom>
          <a:solidFill>
            <a:srgbClr val="FD2906"/>
          </a:solidFill>
        </p:spPr>
        <p:txBody>
          <a:bodyPr/>
          <a:lstStyle/>
          <a:p>
            <a:r>
              <a:rPr lang="en-US" sz="5000" b="1" dirty="0">
                <a:solidFill>
                  <a:schemeClr val="bg1"/>
                </a:solidFill>
              </a:rPr>
              <a:t>Urban versus Rural</a:t>
            </a:r>
          </a:p>
        </p:txBody>
      </p:sp>
      <p:sp>
        <p:nvSpPr>
          <p:cNvPr id="14" name="TextBox 13">
            <a:extLst>
              <a:ext uri="{FF2B5EF4-FFF2-40B4-BE49-F238E27FC236}">
                <a16:creationId xmlns:a16="http://schemas.microsoft.com/office/drawing/2014/main" id="{B609978D-A5C7-4104-9F21-B1F610653080}"/>
              </a:ext>
            </a:extLst>
          </p:cNvPr>
          <p:cNvSpPr txBox="1"/>
          <p:nvPr/>
        </p:nvSpPr>
        <p:spPr>
          <a:xfrm>
            <a:off x="8881555" y="1809910"/>
            <a:ext cx="2151230" cy="1200329"/>
          </a:xfrm>
          <a:prstGeom prst="rect">
            <a:avLst/>
          </a:prstGeom>
          <a:noFill/>
        </p:spPr>
        <p:txBody>
          <a:bodyPr wrap="square" rtlCol="0" anchor="ctr">
            <a:spAutoFit/>
          </a:bodyPr>
          <a:lstStyle/>
          <a:p>
            <a:pPr algn="ctr"/>
            <a:r>
              <a:rPr lang="en-US" altLang="ko-KR" sz="7200" b="1" dirty="0">
                <a:solidFill>
                  <a:schemeClr val="accent2"/>
                </a:solidFill>
                <a:cs typeface="Arial" pitchFamily="34" charset="0"/>
              </a:rPr>
              <a:t>7.2</a:t>
            </a:r>
            <a:r>
              <a:rPr lang="en-US" altLang="ko-KR" sz="4400" b="1" dirty="0">
                <a:solidFill>
                  <a:schemeClr val="accent2"/>
                </a:solidFill>
                <a:cs typeface="Arial" pitchFamily="34" charset="0"/>
              </a:rPr>
              <a:t>%</a:t>
            </a:r>
            <a:endParaRPr lang="ko-KR" altLang="en-US" sz="44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559CDAF1-1C1A-43CD-828C-78E1C73EB08B}"/>
              </a:ext>
            </a:extLst>
          </p:cNvPr>
          <p:cNvSpPr txBox="1"/>
          <p:nvPr/>
        </p:nvSpPr>
        <p:spPr>
          <a:xfrm>
            <a:off x="8380511" y="2766680"/>
            <a:ext cx="3153319" cy="954107"/>
          </a:xfrm>
          <a:prstGeom prst="rect">
            <a:avLst/>
          </a:prstGeom>
          <a:noFill/>
        </p:spPr>
        <p:txBody>
          <a:bodyPr wrap="square" rtlCol="0">
            <a:spAutoFit/>
          </a:bodyPr>
          <a:lstStyle/>
          <a:p>
            <a:pPr algn="ctr"/>
            <a:r>
              <a:rPr lang="en-US" altLang="ko-KR" sz="2800" b="1" dirty="0">
                <a:solidFill>
                  <a:schemeClr val="accent2"/>
                </a:solidFill>
                <a:cs typeface="Arial" pitchFamily="34" charset="0"/>
              </a:rPr>
              <a:t>CHD prevalence Urban Areas</a:t>
            </a:r>
            <a:endParaRPr lang="ko-KR" altLang="en-US" sz="28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10844DC7-0A7B-047B-A267-350E0F27D240}"/>
              </a:ext>
            </a:extLst>
          </p:cNvPr>
          <p:cNvSpPr txBox="1"/>
          <p:nvPr/>
        </p:nvSpPr>
        <p:spPr>
          <a:xfrm>
            <a:off x="8881555" y="3962386"/>
            <a:ext cx="2151230" cy="1200329"/>
          </a:xfrm>
          <a:prstGeom prst="rect">
            <a:avLst/>
          </a:prstGeom>
          <a:noFill/>
        </p:spPr>
        <p:txBody>
          <a:bodyPr wrap="square" rtlCol="0" anchor="ctr">
            <a:spAutoFit/>
          </a:bodyPr>
          <a:lstStyle/>
          <a:p>
            <a:pPr algn="ctr"/>
            <a:r>
              <a:rPr lang="en-US" altLang="ko-KR" sz="7200" b="1" dirty="0">
                <a:solidFill>
                  <a:schemeClr val="accent1"/>
                </a:solidFill>
                <a:cs typeface="Arial" pitchFamily="34" charset="0"/>
              </a:rPr>
              <a:t>8.7</a:t>
            </a:r>
            <a:r>
              <a:rPr lang="en-US" altLang="ko-KR" sz="4400" b="1" dirty="0">
                <a:solidFill>
                  <a:schemeClr val="accent1"/>
                </a:solidFill>
                <a:cs typeface="Arial" pitchFamily="34" charset="0"/>
              </a:rPr>
              <a:t>%</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1F1862E7-E7A8-A622-0517-2C73D2D845D5}"/>
              </a:ext>
            </a:extLst>
          </p:cNvPr>
          <p:cNvSpPr txBox="1"/>
          <p:nvPr/>
        </p:nvSpPr>
        <p:spPr>
          <a:xfrm>
            <a:off x="8380511" y="4919156"/>
            <a:ext cx="3153319" cy="954107"/>
          </a:xfrm>
          <a:prstGeom prst="rect">
            <a:avLst/>
          </a:prstGeom>
          <a:noFill/>
        </p:spPr>
        <p:txBody>
          <a:bodyPr wrap="square" rtlCol="0">
            <a:spAutoFit/>
          </a:bodyPr>
          <a:lstStyle/>
          <a:p>
            <a:pPr algn="ctr"/>
            <a:r>
              <a:rPr lang="en-US" altLang="ko-KR" sz="2800" b="1" dirty="0">
                <a:solidFill>
                  <a:srgbClr val="FF0000"/>
                </a:solidFill>
                <a:cs typeface="Arial" pitchFamily="34" charset="0"/>
              </a:rPr>
              <a:t>CHD prevalence Rural Areas</a:t>
            </a:r>
            <a:endParaRPr lang="ko-KR" altLang="en-US" sz="2800" b="1" dirty="0">
              <a:solidFill>
                <a:srgbClr val="FF0000"/>
              </a:solidFill>
              <a:cs typeface="Arial" pitchFamily="34" charset="0"/>
            </a:endParaRPr>
          </a:p>
        </p:txBody>
      </p:sp>
      <p:pic>
        <p:nvPicPr>
          <p:cNvPr id="27" name="Picture 26" descr="A graph with different colored bars&#10;&#10;Description automatically generated">
            <a:extLst>
              <a:ext uri="{FF2B5EF4-FFF2-40B4-BE49-F238E27FC236}">
                <a16:creationId xmlns:a16="http://schemas.microsoft.com/office/drawing/2014/main" id="{FFF77BFD-C67F-4BE4-68CD-B2DB340728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645" y="448648"/>
            <a:ext cx="7232821" cy="5424615"/>
          </a:xfrm>
          <a:prstGeom prst="rect">
            <a:avLst/>
          </a:prstGeom>
        </p:spPr>
      </p:pic>
    </p:spTree>
    <p:extLst>
      <p:ext uri="{BB962C8B-B14F-4D97-AF65-F5344CB8AC3E}">
        <p14:creationId xmlns:p14="http://schemas.microsoft.com/office/powerpoint/2010/main" val="295931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2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9997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 Engineering</a:t>
            </a:r>
          </a:p>
        </p:txBody>
      </p:sp>
      <p:sp>
        <p:nvSpPr>
          <p:cNvPr id="3" name="Hexagon 2">
            <a:extLst>
              <a:ext uri="{FF2B5EF4-FFF2-40B4-BE49-F238E27FC236}">
                <a16:creationId xmlns:a16="http://schemas.microsoft.com/office/drawing/2014/main" id="{7050660F-4798-47BE-A9AC-229F85057ACA}"/>
              </a:ext>
            </a:extLst>
          </p:cNvPr>
          <p:cNvSpPr/>
          <p:nvPr/>
        </p:nvSpPr>
        <p:spPr>
          <a:xfrm>
            <a:off x="2175115" y="4435774"/>
            <a:ext cx="1429252" cy="1232114"/>
          </a:xfrm>
          <a:prstGeom prst="hexagon">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Hexagon 3">
            <a:extLst>
              <a:ext uri="{FF2B5EF4-FFF2-40B4-BE49-F238E27FC236}">
                <a16:creationId xmlns:a16="http://schemas.microsoft.com/office/drawing/2014/main" id="{FA35C4E0-1BC8-4790-B9D9-FD8AECE0CEAD}"/>
              </a:ext>
            </a:extLst>
          </p:cNvPr>
          <p:cNvSpPr/>
          <p:nvPr/>
        </p:nvSpPr>
        <p:spPr>
          <a:xfrm>
            <a:off x="3776947" y="3767692"/>
            <a:ext cx="1429252" cy="1232114"/>
          </a:xfrm>
          <a:prstGeom prst="hexagon">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Hexagon 4">
            <a:extLst>
              <a:ext uri="{FF2B5EF4-FFF2-40B4-BE49-F238E27FC236}">
                <a16:creationId xmlns:a16="http://schemas.microsoft.com/office/drawing/2014/main" id="{C936BCE1-0CE6-4090-9600-C025CEA49553}"/>
              </a:ext>
            </a:extLst>
          </p:cNvPr>
          <p:cNvSpPr/>
          <p:nvPr/>
        </p:nvSpPr>
        <p:spPr>
          <a:xfrm>
            <a:off x="5378780" y="3099608"/>
            <a:ext cx="1429252" cy="1232114"/>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Hexagon 5">
            <a:extLst>
              <a:ext uri="{FF2B5EF4-FFF2-40B4-BE49-F238E27FC236}">
                <a16:creationId xmlns:a16="http://schemas.microsoft.com/office/drawing/2014/main" id="{7C8537F8-45F0-4093-A597-A553F841B9BA}"/>
              </a:ext>
            </a:extLst>
          </p:cNvPr>
          <p:cNvSpPr/>
          <p:nvPr/>
        </p:nvSpPr>
        <p:spPr>
          <a:xfrm>
            <a:off x="6980613" y="2431526"/>
            <a:ext cx="1429252" cy="1232114"/>
          </a:xfrm>
          <a:prstGeom prst="hexagon">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Hexagon 6">
            <a:extLst>
              <a:ext uri="{FF2B5EF4-FFF2-40B4-BE49-F238E27FC236}">
                <a16:creationId xmlns:a16="http://schemas.microsoft.com/office/drawing/2014/main" id="{486A15DB-B5ED-46F4-9343-C1BD0C1C1398}"/>
              </a:ext>
            </a:extLst>
          </p:cNvPr>
          <p:cNvSpPr/>
          <p:nvPr/>
        </p:nvSpPr>
        <p:spPr>
          <a:xfrm>
            <a:off x="8582445" y="1763442"/>
            <a:ext cx="1429252" cy="1232114"/>
          </a:xfrm>
          <a:prstGeom prst="hexagon">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250978D6-FAB6-4F48-B3C5-3B7971910FB6}"/>
              </a:ext>
            </a:extLst>
          </p:cNvPr>
          <p:cNvSpPr txBox="1"/>
          <p:nvPr/>
        </p:nvSpPr>
        <p:spPr>
          <a:xfrm>
            <a:off x="1408216" y="4361701"/>
            <a:ext cx="745507" cy="646331"/>
          </a:xfrm>
          <a:prstGeom prst="rect">
            <a:avLst/>
          </a:prstGeom>
          <a:noFill/>
          <a:ln w="3175">
            <a:noFill/>
          </a:ln>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D4380316-7A91-4E0F-AA01-F1B5F8D18126}"/>
              </a:ext>
            </a:extLst>
          </p:cNvPr>
          <p:cNvSpPr txBox="1"/>
          <p:nvPr/>
        </p:nvSpPr>
        <p:spPr>
          <a:xfrm>
            <a:off x="3018805" y="3702509"/>
            <a:ext cx="745507" cy="646331"/>
          </a:xfrm>
          <a:prstGeom prst="rect">
            <a:avLst/>
          </a:prstGeom>
          <a:noFill/>
          <a:ln w="3175">
            <a:noFill/>
          </a:ln>
        </p:spPr>
        <p:txBody>
          <a:bodyPr wrap="square"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21BBA710-A971-497D-A184-7AC7697387B8}"/>
              </a:ext>
            </a:extLst>
          </p:cNvPr>
          <p:cNvSpPr txBox="1"/>
          <p:nvPr/>
        </p:nvSpPr>
        <p:spPr>
          <a:xfrm>
            <a:off x="4629395" y="3043319"/>
            <a:ext cx="745507" cy="646331"/>
          </a:xfrm>
          <a:prstGeom prst="rect">
            <a:avLst/>
          </a:prstGeom>
          <a:noFill/>
          <a:ln w="3175">
            <a:noFill/>
          </a:ln>
        </p:spPr>
        <p:txBody>
          <a:bodyPr wrap="square"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FB746103-FF37-45F5-B334-E017A72B47FF}"/>
              </a:ext>
            </a:extLst>
          </p:cNvPr>
          <p:cNvSpPr txBox="1"/>
          <p:nvPr/>
        </p:nvSpPr>
        <p:spPr>
          <a:xfrm>
            <a:off x="6239985" y="2384127"/>
            <a:ext cx="745507" cy="646331"/>
          </a:xfrm>
          <a:prstGeom prst="rect">
            <a:avLst/>
          </a:prstGeom>
          <a:noFill/>
          <a:ln w="3175">
            <a:noFill/>
          </a:ln>
        </p:spPr>
        <p:txBody>
          <a:bodyPr wrap="square"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E4AAE72C-BB77-41D3-9B51-7E62D7C4AB90}"/>
              </a:ext>
            </a:extLst>
          </p:cNvPr>
          <p:cNvSpPr txBox="1"/>
          <p:nvPr/>
        </p:nvSpPr>
        <p:spPr>
          <a:xfrm>
            <a:off x="7850574" y="1724937"/>
            <a:ext cx="745507" cy="646331"/>
          </a:xfrm>
          <a:prstGeom prst="rect">
            <a:avLst/>
          </a:prstGeom>
          <a:noFill/>
          <a:ln w="3175">
            <a:noFill/>
          </a:ln>
        </p:spPr>
        <p:txBody>
          <a:bodyPr wrap="square" rtlCol="0" anchor="ctr">
            <a:spAutoFit/>
          </a:bodyPr>
          <a:lstStyle/>
          <a:p>
            <a:pPr algn="ctr"/>
            <a:r>
              <a:rPr lang="en-US" altLang="ko-KR" sz="3600" b="1" dirty="0">
                <a:solidFill>
                  <a:schemeClr val="accent5"/>
                </a:solidFill>
                <a:cs typeface="Arial" pitchFamily="34" charset="0"/>
              </a:rPr>
              <a:t>05</a:t>
            </a:r>
            <a:endParaRPr lang="ko-KR" altLang="en-US" sz="3600" b="1" dirty="0">
              <a:solidFill>
                <a:schemeClr val="accent5"/>
              </a:solidFill>
              <a:cs typeface="Arial" pitchFamily="34" charset="0"/>
            </a:endParaRPr>
          </a:p>
        </p:txBody>
      </p:sp>
      <p:sp>
        <p:nvSpPr>
          <p:cNvPr id="13" name="TextBox 12">
            <a:extLst>
              <a:ext uri="{FF2B5EF4-FFF2-40B4-BE49-F238E27FC236}">
                <a16:creationId xmlns:a16="http://schemas.microsoft.com/office/drawing/2014/main" id="{E6DAF3EC-E958-4906-9DF4-905164BCE876}"/>
              </a:ext>
            </a:extLst>
          </p:cNvPr>
          <p:cNvSpPr txBox="1"/>
          <p:nvPr/>
        </p:nvSpPr>
        <p:spPr>
          <a:xfrm>
            <a:off x="2259563" y="4688055"/>
            <a:ext cx="1240305" cy="738664"/>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Many valuable sources</a:t>
            </a:r>
            <a:endParaRPr lang="ko-KR" altLang="en-US" sz="1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FDA37F-1C3B-48CF-BDF5-731C0E4C64FB}"/>
              </a:ext>
            </a:extLst>
          </p:cNvPr>
          <p:cNvSpPr txBox="1"/>
          <p:nvPr/>
        </p:nvSpPr>
        <p:spPr>
          <a:xfrm>
            <a:off x="3870703" y="3906695"/>
            <a:ext cx="1241739" cy="954107"/>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Atlas of Heart Disease and Stroke</a:t>
            </a:r>
            <a:endParaRPr lang="ko-KR" altLang="en-US" sz="1400" b="1" dirty="0">
              <a:solidFill>
                <a:srgbClr val="FF0000"/>
              </a:solidFill>
              <a:cs typeface="Arial" pitchFamily="34" charset="0"/>
            </a:endParaRPr>
          </a:p>
        </p:txBody>
      </p:sp>
      <p:sp>
        <p:nvSpPr>
          <p:cNvPr id="15" name="TextBox 14">
            <a:extLst>
              <a:ext uri="{FF2B5EF4-FFF2-40B4-BE49-F238E27FC236}">
                <a16:creationId xmlns:a16="http://schemas.microsoft.com/office/drawing/2014/main" id="{3B18CCF7-5F0C-44AC-B51E-28E8D8F9A24F}"/>
              </a:ext>
            </a:extLst>
          </p:cNvPr>
          <p:cNvSpPr txBox="1"/>
          <p:nvPr/>
        </p:nvSpPr>
        <p:spPr>
          <a:xfrm>
            <a:off x="5475763" y="3457587"/>
            <a:ext cx="1234755" cy="523220"/>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Restructure</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4B3090D7-11E4-4DD7-A0EC-7BC200B5FE28}"/>
              </a:ext>
            </a:extLst>
          </p:cNvPr>
          <p:cNvSpPr txBox="1"/>
          <p:nvPr/>
        </p:nvSpPr>
        <p:spPr>
          <a:xfrm>
            <a:off x="7049548" y="2795039"/>
            <a:ext cx="1296261" cy="523220"/>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Data Composition</a:t>
            </a:r>
            <a:endParaRPr lang="ko-KR" altLang="en-US" sz="1400" b="1" dirty="0">
              <a:solidFill>
                <a:srgbClr val="FF0000"/>
              </a:solidFill>
              <a:cs typeface="Arial" pitchFamily="34" charset="0"/>
            </a:endParaRPr>
          </a:p>
        </p:txBody>
      </p:sp>
      <p:sp>
        <p:nvSpPr>
          <p:cNvPr id="17" name="TextBox 16">
            <a:extLst>
              <a:ext uri="{FF2B5EF4-FFF2-40B4-BE49-F238E27FC236}">
                <a16:creationId xmlns:a16="http://schemas.microsoft.com/office/drawing/2014/main" id="{06478D80-F22F-49D0-AEC8-C21831CE014C}"/>
              </a:ext>
            </a:extLst>
          </p:cNvPr>
          <p:cNvSpPr txBox="1"/>
          <p:nvPr/>
        </p:nvSpPr>
        <p:spPr>
          <a:xfrm>
            <a:off x="8643545" y="2124953"/>
            <a:ext cx="1296144" cy="523220"/>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Ready for Analysis</a:t>
            </a:r>
            <a:endParaRPr lang="ko-KR" altLang="en-US" sz="14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57850825-8B24-4307-B943-30B55BBFB2DC}"/>
              </a:ext>
            </a:extLst>
          </p:cNvPr>
          <p:cNvGrpSpPr/>
          <p:nvPr/>
        </p:nvGrpSpPr>
        <p:grpSpPr>
          <a:xfrm>
            <a:off x="2744635" y="1493480"/>
            <a:ext cx="3924967" cy="785659"/>
            <a:chOff x="5940152" y="4061684"/>
            <a:chExt cx="3074193" cy="785659"/>
          </a:xfrm>
        </p:grpSpPr>
        <p:sp>
          <p:nvSpPr>
            <p:cNvPr id="19" name="TextBox 18">
              <a:extLst>
                <a:ext uri="{FF2B5EF4-FFF2-40B4-BE49-F238E27FC236}">
                  <a16:creationId xmlns:a16="http://schemas.microsoft.com/office/drawing/2014/main" id="{D8F3C2A7-E7DD-4766-A6E2-CAB36AAC22C0}"/>
                </a:ext>
              </a:extLst>
            </p:cNvPr>
            <p:cNvSpPr txBox="1"/>
            <p:nvPr/>
          </p:nvSpPr>
          <p:spPr>
            <a:xfrm>
              <a:off x="5940152" y="4324123"/>
              <a:ext cx="3074193"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Geographic, </a:t>
              </a:r>
              <a:r>
                <a:rPr lang="en-US" sz="1400" b="0" i="0" dirty="0">
                  <a:solidFill>
                    <a:srgbClr val="212529"/>
                  </a:solidFill>
                  <a:effectLst/>
                </a:rPr>
                <a:t>Health-specific, Demographic, Socio-economic</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18DBDCC-5DD7-422F-8C0C-46BEF3FFA881}"/>
                </a:ext>
              </a:extLst>
            </p:cNvPr>
            <p:cNvSpPr txBox="1"/>
            <p:nvPr/>
          </p:nvSpPr>
          <p:spPr>
            <a:xfrm>
              <a:off x="5940152" y="4061684"/>
              <a:ext cx="3074193" cy="338554"/>
            </a:xfrm>
            <a:prstGeom prst="rect">
              <a:avLst/>
            </a:prstGeom>
            <a:noFill/>
            <a:ln w="3175">
              <a:noFill/>
            </a:ln>
          </p:spPr>
          <p:txBody>
            <a:bodyPr wrap="square" rtlCol="0" anchor="ctr">
              <a:spAutoFit/>
            </a:bodyPr>
            <a:lstStyle/>
            <a:p>
              <a:pPr algn="r"/>
              <a:r>
                <a:rPr lang="en-US" altLang="ko-KR" sz="1600" b="1" dirty="0">
                  <a:solidFill>
                    <a:schemeClr val="accent4"/>
                  </a:solidFill>
                  <a:cs typeface="Arial" pitchFamily="34" charset="0"/>
                </a:rPr>
                <a:t>Final dataset </a:t>
              </a:r>
              <a:endParaRPr lang="ko-KR" altLang="en-US" sz="16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B1284947-7F1E-4BC6-AAF5-BB7E56DAA92D}"/>
              </a:ext>
            </a:extLst>
          </p:cNvPr>
          <p:cNvGrpSpPr/>
          <p:nvPr/>
        </p:nvGrpSpPr>
        <p:grpSpPr>
          <a:xfrm>
            <a:off x="205280" y="2616797"/>
            <a:ext cx="3467767" cy="1131915"/>
            <a:chOff x="4427984" y="4781764"/>
            <a:chExt cx="3074193" cy="1001103"/>
          </a:xfrm>
        </p:grpSpPr>
        <p:sp>
          <p:nvSpPr>
            <p:cNvPr id="22" name="TextBox 21">
              <a:extLst>
                <a:ext uri="{FF2B5EF4-FFF2-40B4-BE49-F238E27FC236}">
                  <a16:creationId xmlns:a16="http://schemas.microsoft.com/office/drawing/2014/main" id="{75BBEB96-1890-45F8-87A3-CA8ACA8829BA}"/>
                </a:ext>
              </a:extLst>
            </p:cNvPr>
            <p:cNvSpPr txBox="1"/>
            <p:nvPr/>
          </p:nvSpPr>
          <p:spPr>
            <a:xfrm>
              <a:off x="4427984" y="5044203"/>
              <a:ext cx="3074193" cy="738664"/>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Comprehensive data containing much of the data from other sources, combined</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14E8F8D-B574-4D06-B130-241E7555D2DC}"/>
                </a:ext>
              </a:extLst>
            </p:cNvPr>
            <p:cNvSpPr txBox="1"/>
            <p:nvPr/>
          </p:nvSpPr>
          <p:spPr>
            <a:xfrm>
              <a:off x="4427984" y="4781764"/>
              <a:ext cx="3074193" cy="338554"/>
            </a:xfrm>
            <a:prstGeom prst="rect">
              <a:avLst/>
            </a:prstGeom>
            <a:noFill/>
            <a:ln w="3175">
              <a:noFill/>
            </a:ln>
          </p:spPr>
          <p:txBody>
            <a:bodyPr wrap="square" rtlCol="0" anchor="ctr">
              <a:spAutoFit/>
            </a:bodyPr>
            <a:lstStyle/>
            <a:p>
              <a:pPr algn="r"/>
              <a:r>
                <a:rPr lang="en-US" altLang="ko-KR" sz="1600" b="1" dirty="0">
                  <a:solidFill>
                    <a:schemeClr val="accent2"/>
                  </a:solidFill>
                  <a:cs typeface="Arial" pitchFamily="34" charset="0"/>
                </a:rPr>
                <a:t>Atlas via CDC</a:t>
              </a:r>
              <a:endParaRPr lang="ko-KR" altLang="en-US" sz="16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E2F9FD13-1486-416F-A47D-7B9D7497610C}"/>
              </a:ext>
            </a:extLst>
          </p:cNvPr>
          <p:cNvGrpSpPr/>
          <p:nvPr/>
        </p:nvGrpSpPr>
        <p:grpSpPr>
          <a:xfrm>
            <a:off x="4216688" y="5187001"/>
            <a:ext cx="4046594" cy="1431990"/>
            <a:chOff x="2865959" y="5573852"/>
            <a:chExt cx="3074193" cy="1431990"/>
          </a:xfrm>
        </p:grpSpPr>
        <p:sp>
          <p:nvSpPr>
            <p:cNvPr id="25" name="TextBox 24">
              <a:extLst>
                <a:ext uri="{FF2B5EF4-FFF2-40B4-BE49-F238E27FC236}">
                  <a16:creationId xmlns:a16="http://schemas.microsoft.com/office/drawing/2014/main" id="{5937B6E1-937B-4712-9339-4B345F3EE581}"/>
                </a:ext>
              </a:extLst>
            </p:cNvPr>
            <p:cNvSpPr txBox="1"/>
            <p:nvPr/>
          </p:nvSpPr>
          <p:spPr>
            <a:xfrm>
              <a:off x="2865959" y="5836291"/>
              <a:ext cx="3074193"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CDC, Census Bureau, Country Health Rankings and Roadmaps, </a:t>
              </a:r>
              <a:r>
                <a:rPr lang="en-US" sz="1400" b="0" i="0" dirty="0">
                  <a:solidFill>
                    <a:srgbClr val="202124"/>
                  </a:solidFill>
                  <a:effectLst/>
                  <a:latin typeface="Google Sans"/>
                </a:rPr>
                <a:t>Centers for Medicare &amp; Medicaid Services, Behavioral Risk Factor Surveillance System</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68D7A93-05DB-4919-9457-3E82D5AA4C09}"/>
                </a:ext>
              </a:extLst>
            </p:cNvPr>
            <p:cNvSpPr txBox="1"/>
            <p:nvPr/>
          </p:nvSpPr>
          <p:spPr>
            <a:xfrm>
              <a:off x="2865959" y="5573852"/>
              <a:ext cx="3074193" cy="338554"/>
            </a:xfrm>
            <a:prstGeom prst="rect">
              <a:avLst/>
            </a:prstGeom>
            <a:noFill/>
            <a:ln w="3175">
              <a:noFill/>
            </a:ln>
          </p:spPr>
          <p:txBody>
            <a:bodyPr wrap="square" rtlCol="0" anchor="ctr">
              <a:spAutoFit/>
            </a:bodyPr>
            <a:lstStyle/>
            <a:p>
              <a:r>
                <a:rPr lang="en-US" altLang="ko-KR" sz="1600" b="1" dirty="0">
                  <a:solidFill>
                    <a:schemeClr val="accent1"/>
                  </a:solidFill>
                  <a:cs typeface="Arial" pitchFamily="34" charset="0"/>
                </a:rPr>
                <a:t>Sources</a:t>
              </a:r>
              <a:endParaRPr lang="ko-KR" altLang="en-US" sz="1600" b="1" dirty="0">
                <a:solidFill>
                  <a:schemeClr val="accent1"/>
                </a:solidFill>
                <a:cs typeface="Arial" pitchFamily="34" charset="0"/>
              </a:endParaRPr>
            </a:p>
          </p:txBody>
        </p:sp>
      </p:grpSp>
      <p:grpSp>
        <p:nvGrpSpPr>
          <p:cNvPr id="30" name="Group 29">
            <a:extLst>
              <a:ext uri="{FF2B5EF4-FFF2-40B4-BE49-F238E27FC236}">
                <a16:creationId xmlns:a16="http://schemas.microsoft.com/office/drawing/2014/main" id="{AABAA349-E6B0-4083-BFA1-1940A4E2D08C}"/>
              </a:ext>
            </a:extLst>
          </p:cNvPr>
          <p:cNvGrpSpPr/>
          <p:nvPr/>
        </p:nvGrpSpPr>
        <p:grpSpPr>
          <a:xfrm>
            <a:off x="7383406" y="3992568"/>
            <a:ext cx="4046594" cy="1216546"/>
            <a:chOff x="251520" y="2626727"/>
            <a:chExt cx="3074193" cy="1216546"/>
          </a:xfrm>
        </p:grpSpPr>
        <p:sp>
          <p:nvSpPr>
            <p:cNvPr id="31" name="TextBox 30">
              <a:extLst>
                <a:ext uri="{FF2B5EF4-FFF2-40B4-BE49-F238E27FC236}">
                  <a16:creationId xmlns:a16="http://schemas.microsoft.com/office/drawing/2014/main" id="{79E6EF96-FB5F-4D8D-AB88-CFA33D43E616}"/>
                </a:ext>
              </a:extLst>
            </p:cNvPr>
            <p:cNvSpPr txBox="1"/>
            <p:nvPr/>
          </p:nvSpPr>
          <p:spPr>
            <a:xfrm>
              <a:off x="251520" y="2889166"/>
              <a:ext cx="3074193"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Populated missing values with known data, imputing other missing data, separating variable, like county and state</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E39EBCE-AFEE-40F9-AA5F-651F36F11932}"/>
                </a:ext>
              </a:extLst>
            </p:cNvPr>
            <p:cNvSpPr txBox="1"/>
            <p:nvPr/>
          </p:nvSpPr>
          <p:spPr>
            <a:xfrm>
              <a:off x="251520" y="2626727"/>
              <a:ext cx="3074193" cy="338554"/>
            </a:xfrm>
            <a:prstGeom prst="rect">
              <a:avLst/>
            </a:prstGeom>
            <a:noFill/>
            <a:ln w="3175">
              <a:noFill/>
            </a:ln>
          </p:spPr>
          <p:txBody>
            <a:bodyPr wrap="square" rtlCol="0" anchor="ctr">
              <a:spAutoFit/>
            </a:bodyPr>
            <a:lstStyle/>
            <a:p>
              <a:r>
                <a:rPr lang="en-US" altLang="ko-KR" sz="1600" b="1" dirty="0">
                  <a:solidFill>
                    <a:schemeClr val="accent3"/>
                  </a:solidFill>
                  <a:cs typeface="Arial" pitchFamily="34" charset="0"/>
                </a:rPr>
                <a:t>Various data engineering techniques</a:t>
              </a:r>
              <a:endParaRPr lang="ko-KR" altLang="en-US" sz="1600" b="1" dirty="0">
                <a:solidFill>
                  <a:schemeClr val="accent3"/>
                </a:solidFill>
                <a:cs typeface="Arial" pitchFamily="34" charset="0"/>
              </a:endParaRPr>
            </a:p>
          </p:txBody>
        </p:sp>
      </p:grpSp>
      <p:cxnSp>
        <p:nvCxnSpPr>
          <p:cNvPr id="34" name="Connector: Curved 33">
            <a:extLst>
              <a:ext uri="{FF2B5EF4-FFF2-40B4-BE49-F238E27FC236}">
                <a16:creationId xmlns:a16="http://schemas.microsoft.com/office/drawing/2014/main" id="{F0B1B235-9190-69A0-1E70-3DD81FF48B73}"/>
              </a:ext>
            </a:extLst>
          </p:cNvPr>
          <p:cNvCxnSpPr>
            <a:cxnSpLocks/>
            <a:stCxn id="32" idx="1"/>
            <a:endCxn id="5" idx="1"/>
          </p:cNvCxnSpPr>
          <p:nvPr/>
        </p:nvCxnSpPr>
        <p:spPr>
          <a:xfrm rot="10800000" flipV="1">
            <a:off x="6500004" y="4161844"/>
            <a:ext cx="883402" cy="169877"/>
          </a:xfrm>
          <a:prstGeom prst="curvedConnector4">
            <a:avLst>
              <a:gd name="adj1" fmla="val 32566"/>
              <a:gd name="adj2" fmla="val 2345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9F5D4E8-020A-B5D5-9BD2-C7C63A6FED15}"/>
              </a:ext>
            </a:extLst>
          </p:cNvPr>
          <p:cNvCxnSpPr>
            <a:stCxn id="20" idx="3"/>
            <a:endCxn id="6" idx="4"/>
          </p:cNvCxnSpPr>
          <p:nvPr/>
        </p:nvCxnSpPr>
        <p:spPr>
          <a:xfrm>
            <a:off x="6669602" y="1662757"/>
            <a:ext cx="619040" cy="768769"/>
          </a:xfrm>
          <a:prstGeom prst="curvedConnector2">
            <a:avLst/>
          </a:prstGeom>
          <a:ln w="508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396EB837-FCEA-2349-A9D2-172B7EEBFA45}"/>
              </a:ext>
            </a:extLst>
          </p:cNvPr>
          <p:cNvCxnSpPr>
            <a:stCxn id="26" idx="1"/>
            <a:endCxn id="3" idx="1"/>
          </p:cNvCxnSpPr>
          <p:nvPr/>
        </p:nvCxnSpPr>
        <p:spPr>
          <a:xfrm rot="10800000" flipV="1">
            <a:off x="3296340" y="5356278"/>
            <a:ext cx="920349" cy="311610"/>
          </a:xfrm>
          <a:prstGeom prst="curvedConnector4">
            <a:avLst>
              <a:gd name="adj1" fmla="val 33266"/>
              <a:gd name="adj2" fmla="val 173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1E41DB5-63FA-7D5C-F4FD-07E5D5085FD9}"/>
              </a:ext>
            </a:extLst>
          </p:cNvPr>
          <p:cNvCxnSpPr>
            <a:stCxn id="23" idx="3"/>
            <a:endCxn id="4" idx="4"/>
          </p:cNvCxnSpPr>
          <p:nvPr/>
        </p:nvCxnSpPr>
        <p:spPr>
          <a:xfrm>
            <a:off x="3673047" y="2808193"/>
            <a:ext cx="411929" cy="959499"/>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44978"/>
      </p:ext>
    </p:extLst>
  </p:cSld>
  <p:clrMapOvr>
    <a:masterClrMapping/>
  </p:clrMapOvr>
  <p:transition>
    <p:fade/>
  </p:transition>
</p:sld>
</file>

<file path=ppt/theme/theme1.xml><?xml version="1.0" encoding="utf-8"?>
<a:theme xmlns:a="http://schemas.openxmlformats.org/drawingml/2006/main" name="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6263</TotalTime>
  <Words>1218</Words>
  <Application>Microsoft Macintosh PowerPoint</Application>
  <PresentationFormat>Widescreen</PresentationFormat>
  <Paragraphs>250</Paragraphs>
  <Slides>27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Google Sans</vt:lpstr>
      <vt:lpstr>Lucida Handwriting</vt:lpstr>
      <vt:lpstr>Open Sans</vt:lpstr>
      <vt:lpstr>Wingdings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Isaac Johnson</cp:lastModifiedBy>
  <cp:revision>216</cp:revision>
  <dcterms:created xsi:type="dcterms:W3CDTF">2019-01-14T06:35:35Z</dcterms:created>
  <dcterms:modified xsi:type="dcterms:W3CDTF">2023-08-07T20:33:15Z</dcterms:modified>
</cp:coreProperties>
</file>